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6" r:id="rId2"/>
    <p:sldMasterId id="2147483669" r:id="rId3"/>
    <p:sldMasterId id="2147483671" r:id="rId4"/>
    <p:sldMasterId id="2147483674" r:id="rId5"/>
  </p:sldMasterIdLst>
  <p:notesMasterIdLst>
    <p:notesMasterId r:id="rId63"/>
  </p:notesMasterIdLst>
  <p:sldIdLst>
    <p:sldId id="330" r:id="rId6"/>
    <p:sldId id="258" r:id="rId7"/>
    <p:sldId id="262" r:id="rId8"/>
    <p:sldId id="263" r:id="rId9"/>
    <p:sldId id="326" r:id="rId10"/>
    <p:sldId id="322" r:id="rId11"/>
    <p:sldId id="266" r:id="rId12"/>
    <p:sldId id="267" r:id="rId13"/>
    <p:sldId id="317" r:id="rId14"/>
    <p:sldId id="321" r:id="rId15"/>
    <p:sldId id="332" r:id="rId16"/>
    <p:sldId id="333" r:id="rId17"/>
    <p:sldId id="323" r:id="rId18"/>
    <p:sldId id="271" r:id="rId19"/>
    <p:sldId id="272" r:id="rId20"/>
    <p:sldId id="273" r:id="rId21"/>
    <p:sldId id="274" r:id="rId22"/>
    <p:sldId id="325" r:id="rId23"/>
    <p:sldId id="276" r:id="rId24"/>
    <p:sldId id="277" r:id="rId25"/>
    <p:sldId id="324" r:id="rId26"/>
    <p:sldId id="278" r:id="rId27"/>
    <p:sldId id="279" r:id="rId28"/>
    <p:sldId id="280" r:id="rId29"/>
    <p:sldId id="281" r:id="rId30"/>
    <p:sldId id="285" r:id="rId31"/>
    <p:sldId id="286" r:id="rId32"/>
    <p:sldId id="288" r:id="rId33"/>
    <p:sldId id="289" r:id="rId34"/>
    <p:sldId id="290" r:id="rId35"/>
    <p:sldId id="287" r:id="rId36"/>
    <p:sldId id="291" r:id="rId37"/>
    <p:sldId id="327" r:id="rId38"/>
    <p:sldId id="293" r:id="rId39"/>
    <p:sldId id="328" r:id="rId40"/>
    <p:sldId id="295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34" r:id="rId6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mer Kara" initials="OK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45" autoAdjust="0"/>
    <p:restoredTop sz="86951" autoAdjust="0"/>
  </p:normalViewPr>
  <p:slideViewPr>
    <p:cSldViewPr snapToGrid="0">
      <p:cViewPr varScale="1">
        <p:scale>
          <a:sx n="130" d="100"/>
          <a:sy n="130" d="100"/>
        </p:scale>
        <p:origin x="1536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34224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6" d="100"/>
          <a:sy n="76" d="100"/>
        </p:scale>
        <p:origin x="-3952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63" Type="http://schemas.openxmlformats.org/officeDocument/2006/relationships/notesMaster" Target="notesMasters/notesMaster1.xml"/><Relationship Id="rId68" Type="http://schemas.openxmlformats.org/officeDocument/2006/relationships/tableStyles" Target="tableStyles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66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56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commentAuthors" Target="commentAuthors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theme" Target="theme/theme1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media/image1.jpeg>
</file>

<file path=ppt/media/image11.png>
</file>

<file path=ppt/media/image2.jpeg>
</file>

<file path=ppt/media/image20.jpeg>
</file>

<file path=ppt/media/image21.jpeg>
</file>

<file path=ppt/media/image22.jpeg>
</file>

<file path=ppt/media/image3.png>
</file>

<file path=ppt/media/image32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mbria"/>
                <a:cs typeface="Cambria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mbria"/>
                <a:cs typeface="Cambria"/>
              </a:defRPr>
            </a:lvl1pPr>
          </a:lstStyle>
          <a:p>
            <a:fld id="{64FFF67F-6AC4-4DB1-8BAB-A05EA3F102AD}" type="datetimeFigureOut">
              <a:rPr lang="en-US" smtClean="0"/>
              <a:pPr/>
              <a:t>5/31/20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mbria"/>
                <a:cs typeface="Cambria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mbria"/>
                <a:cs typeface="Cambria"/>
              </a:defRPr>
            </a:lvl1pPr>
          </a:lstStyle>
          <a:p>
            <a:fld id="{5F31DE9F-8A29-4744-97CD-5CF73C7CBC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472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Cambria"/>
        <a:ea typeface="+mn-ea"/>
        <a:cs typeface="Cambria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ambria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ambria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ambria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ambria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0DC84-A8E2-4F52-99EB-7C4467EDF3C9}" type="slidenum">
              <a:rPr lang="tr-TR" smtClean="0"/>
              <a:t>1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4874189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1DE9F-8A29-4744-97CD-5CF73C7CBC1E}" type="slidenum">
              <a:rPr lang="tr-TR" smtClean="0"/>
              <a:pPr/>
              <a:t>10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2390756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557981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1DE9F-8A29-4744-97CD-5CF73C7CBC1E}" type="slidenum">
              <a:rPr lang="tr-TR" smtClean="0"/>
              <a:t>12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0002108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1DE9F-8A29-4744-97CD-5CF73C7CBC1E}" type="slidenum">
              <a:rPr lang="tr-TR" smtClean="0"/>
              <a:t>13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2674882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3174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</a:pPr>
            <a:endParaRPr lang="tr-T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135347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3379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37623137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358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25060971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3789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12567238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399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23319414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4198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4205839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33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19751426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4403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20484186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1DE9F-8A29-4744-97CD-5CF73C7CBC1E}" type="slidenum">
              <a:rPr lang="tr-TR" smtClean="0"/>
              <a:t>21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0860949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460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37786887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4813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318840422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5017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148629362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5222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98020908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6041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39222946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6246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39564129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665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1873353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6861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4228039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43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339682538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7065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2982746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645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384048723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72706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287249317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7475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dirty="0">
              <a:ea typeface="MS PGothic" charset="0"/>
              <a:cs typeface="MS PGothic" charset="0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76802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350741100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7885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dirty="0">
              <a:ea typeface="MS PGothic" charset="0"/>
              <a:cs typeface="MS PGothic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80898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378018691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1DE9F-8A29-4744-97CD-5CF73C7CBC1E}" type="slidenum">
              <a:rPr lang="tr-TR" smtClean="0"/>
              <a:pPr/>
              <a:t>37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33922057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1DE9F-8A29-4744-97CD-5CF73C7CBC1E}" type="slidenum">
              <a:rPr lang="tr-TR" smtClean="0"/>
              <a:pPr/>
              <a:t>38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510738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1DE9F-8A29-4744-97CD-5CF73C7CBC1E}" type="slidenum">
              <a:rPr lang="tr-TR" smtClean="0"/>
              <a:pPr/>
              <a:t>39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339927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287243707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1DE9F-8A29-4744-97CD-5CF73C7CBC1E}" type="slidenum">
              <a:rPr lang="tr-TR" smtClean="0"/>
              <a:pPr/>
              <a:t>40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70381299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1DE9F-8A29-4744-97CD-5CF73C7CBC1E}" type="slidenum">
              <a:rPr lang="tr-TR" smtClean="0"/>
              <a:pPr/>
              <a:t>41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26338994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1DE9F-8A29-4744-97CD-5CF73C7CBC1E}" type="slidenum">
              <a:rPr lang="tr-TR" smtClean="0"/>
              <a:pPr/>
              <a:t>42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93150096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1DE9F-8A29-4744-97CD-5CF73C7CBC1E}" type="slidenum">
              <a:rPr lang="tr-TR" smtClean="0"/>
              <a:pPr/>
              <a:t>43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06275217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921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56314834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1DE9F-8A29-4744-97CD-5CF73C7CBC1E}" type="slidenum">
              <a:rPr lang="tr-TR" smtClean="0"/>
              <a:pPr/>
              <a:t>45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55010431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1DE9F-8A29-4744-97CD-5CF73C7CBC1E}" type="slidenum">
              <a:rPr lang="tr-TR" smtClean="0"/>
              <a:pPr/>
              <a:t>46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87124199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1DE9F-8A29-4744-97CD-5CF73C7CBC1E}" type="slidenum">
              <a:rPr lang="tr-TR" smtClean="0"/>
              <a:pPr/>
              <a:t>47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62711488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1DE9F-8A29-4744-97CD-5CF73C7CBC1E}" type="slidenum">
              <a:rPr lang="tr-TR" smtClean="0"/>
              <a:pPr/>
              <a:t>48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14411355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9830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1600937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dirty="0">
              <a:ea typeface="MS PGothic" charset="0"/>
              <a:cs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239352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035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95926355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240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277027698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4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445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tr-TR" altLang="en-US" dirty="0"/>
              <a:t>Cevap: D</a:t>
            </a:r>
          </a:p>
        </p:txBody>
      </p:sp>
    </p:spTree>
    <p:extLst>
      <p:ext uri="{BB962C8B-B14F-4D97-AF65-F5344CB8AC3E}">
        <p14:creationId xmlns:p14="http://schemas.microsoft.com/office/powerpoint/2010/main" val="54868809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649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tr-TR" altLang="en-US" dirty="0"/>
              <a:t>Cevap: B</a:t>
            </a:r>
          </a:p>
        </p:txBody>
      </p:sp>
    </p:spTree>
    <p:extLst>
      <p:ext uri="{BB962C8B-B14F-4D97-AF65-F5344CB8AC3E}">
        <p14:creationId xmlns:p14="http://schemas.microsoft.com/office/powerpoint/2010/main" val="138324562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854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tr-TR" altLang="en-US" dirty="0"/>
              <a:t>Cevap: D</a:t>
            </a:r>
          </a:p>
        </p:txBody>
      </p:sp>
    </p:spTree>
    <p:extLst>
      <p:ext uri="{BB962C8B-B14F-4D97-AF65-F5344CB8AC3E}">
        <p14:creationId xmlns:p14="http://schemas.microsoft.com/office/powerpoint/2010/main" val="163824982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1059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tr-TR" altLang="en-US" dirty="0"/>
              <a:t>Cevap: C</a:t>
            </a:r>
          </a:p>
        </p:txBody>
      </p:sp>
    </p:spTree>
    <p:extLst>
      <p:ext uri="{BB962C8B-B14F-4D97-AF65-F5344CB8AC3E}">
        <p14:creationId xmlns:p14="http://schemas.microsoft.com/office/powerpoint/2010/main" val="266547705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126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tr-TR" altLang="en-US" dirty="0"/>
              <a:t>Cevap: C</a:t>
            </a:r>
          </a:p>
        </p:txBody>
      </p:sp>
    </p:spTree>
    <p:extLst>
      <p:ext uri="{BB962C8B-B14F-4D97-AF65-F5344CB8AC3E}">
        <p14:creationId xmlns:p14="http://schemas.microsoft.com/office/powerpoint/2010/main" val="307149156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54227A-E1E0-41DF-805D-CD0BD5C453C7}" type="slidenum">
              <a:rPr lang="tr-TR" smtClean="0"/>
              <a:pPr/>
              <a:t>57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610705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1DE9F-8A29-4744-97CD-5CF73C7CBC1E}" type="slidenum">
              <a:rPr lang="tr-TR" smtClean="0"/>
              <a:t>6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7362064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2253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41193602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en-US" dirty="0"/>
          </a:p>
        </p:txBody>
      </p:sp>
    </p:spTree>
    <p:extLst>
      <p:ext uri="{BB962C8B-B14F-4D97-AF65-F5344CB8AC3E}">
        <p14:creationId xmlns:p14="http://schemas.microsoft.com/office/powerpoint/2010/main" val="5076625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1DE9F-8A29-4744-97CD-5CF73C7CBC1E}" type="slidenum">
              <a:rPr lang="tr-TR" smtClean="0"/>
              <a:t>9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274684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 userDrawn="1"/>
        </p:nvSpPr>
        <p:spPr bwMode="auto">
          <a:xfrm>
            <a:off x="431803" y="1350965"/>
            <a:ext cx="3985684" cy="4179887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 defTabSz="457200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en-US" sz="20000" b="1" dirty="0">
              <a:solidFill>
                <a:srgbClr val="FF2807"/>
              </a:solidFill>
              <a:latin typeface="Cambria"/>
              <a:cs typeface="Cambria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4766733" y="1350965"/>
            <a:ext cx="0" cy="4179887"/>
          </a:xfrm>
          <a:prstGeom prst="line">
            <a:avLst/>
          </a:prstGeom>
          <a:ln w="57150" cmpd="sng"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971814" y="1350817"/>
            <a:ext cx="6810217" cy="4179455"/>
          </a:xfrm>
        </p:spPr>
        <p:txBody>
          <a:bodyPr>
            <a:normAutofit fontScale="90000"/>
          </a:bodyPr>
          <a:lstStyle>
            <a:lvl1pPr algn="l">
              <a:defRPr cap="all" baseline="0">
                <a:solidFill>
                  <a:srgbClr val="669900"/>
                </a:solidFill>
                <a:latin typeface="Cambria" panose="020405030504060302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431035" y="1350817"/>
            <a:ext cx="4156364" cy="4179455"/>
          </a:xfrm>
        </p:spPr>
        <p:txBody>
          <a:bodyPr anchor="ctr">
            <a:noAutofit/>
          </a:bodyPr>
          <a:lstStyle>
            <a:lvl1pPr marL="0" indent="0" algn="r">
              <a:buNone/>
              <a:defRPr sz="20000" b="0" i="0">
                <a:solidFill>
                  <a:srgbClr val="669900"/>
                </a:solidFill>
                <a:latin typeface="Cambria" panose="02040503050406030204" pitchFamily="18" charset="0"/>
                <a:cs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98224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2654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0" y="1543050"/>
            <a:ext cx="12192000" cy="0"/>
          </a:xfrm>
          <a:prstGeom prst="line">
            <a:avLst/>
          </a:prstGeom>
          <a:ln w="57150" cmpd="sng">
            <a:solidFill>
              <a:srgbClr val="6699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-1"/>
            <a:ext cx="10972800" cy="1527337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13168"/>
            <a:ext cx="10972800" cy="489624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0330474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2924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0" y="1543050"/>
            <a:ext cx="12192000" cy="0"/>
          </a:xfrm>
          <a:prstGeom prst="line">
            <a:avLst/>
          </a:prstGeom>
          <a:ln w="57150" cmpd="sng">
            <a:solidFill>
              <a:srgbClr val="6699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-1"/>
            <a:ext cx="10972800" cy="1527337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13168"/>
            <a:ext cx="10972800" cy="489624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36190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>
            <a:off x="0" y="777875"/>
            <a:ext cx="12192000" cy="0"/>
          </a:xfrm>
          <a:prstGeom prst="line">
            <a:avLst/>
          </a:prstGeom>
          <a:ln w="57150" cmpd="sng">
            <a:solidFill>
              <a:srgbClr val="6699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4755" y="-16933"/>
            <a:ext cx="10972800" cy="76809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4066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37069" y="169868"/>
            <a:ext cx="11728451" cy="6543675"/>
          </a:xfrm>
          <a:prstGeom prst="rect">
            <a:avLst/>
          </a:prstGeom>
          <a:noFill/>
          <a:ln w="57150">
            <a:solidFill>
              <a:srgbClr val="6699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mbri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51875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68961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>
            <a:off x="0" y="1543050"/>
            <a:ext cx="12192000" cy="0"/>
          </a:xfrm>
          <a:prstGeom prst="line">
            <a:avLst/>
          </a:prstGeom>
          <a:ln w="57150" cmpd="sng">
            <a:solidFill>
              <a:srgbClr val="6699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518756"/>
          </a:xfrm>
        </p:spPr>
        <p:txBody>
          <a:bodyPr/>
          <a:lstStyle>
            <a:lvl1pPr algn="l">
              <a:defRPr>
                <a:latin typeface="Cambria"/>
                <a:cs typeface="Cambri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70558"/>
            <a:ext cx="5384800" cy="5002721"/>
          </a:xfrm>
        </p:spPr>
        <p:txBody>
          <a:bodyPr/>
          <a:lstStyle>
            <a:lvl1pPr>
              <a:defRPr sz="3600">
                <a:latin typeface="Cambria"/>
                <a:cs typeface="Cambria"/>
              </a:defRPr>
            </a:lvl1pPr>
            <a:lvl2pPr>
              <a:defRPr sz="3200">
                <a:latin typeface="Cambria"/>
                <a:cs typeface="Cambria"/>
              </a:defRPr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0558"/>
            <a:ext cx="5384800" cy="5002721"/>
          </a:xfrm>
        </p:spPr>
        <p:txBody>
          <a:bodyPr/>
          <a:lstStyle>
            <a:lvl1pPr>
              <a:defRPr sz="3600">
                <a:latin typeface="Cambria"/>
                <a:cs typeface="Cambria"/>
              </a:defRPr>
            </a:lvl1pPr>
            <a:lvl2pPr>
              <a:defRPr sz="3200">
                <a:latin typeface="Cambria"/>
                <a:cs typeface="Cambria"/>
              </a:defRPr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28045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 userDrawn="1"/>
        </p:nvSpPr>
        <p:spPr bwMode="auto">
          <a:xfrm>
            <a:off x="431803" y="1350965"/>
            <a:ext cx="3985684" cy="4179887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 defTabSz="457200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en-US" sz="20000" b="1">
              <a:solidFill>
                <a:srgbClr val="FF2807"/>
              </a:solidFill>
              <a:latin typeface="Cambria"/>
              <a:cs typeface="Cambria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4766733" y="1350965"/>
            <a:ext cx="0" cy="4179887"/>
          </a:xfrm>
          <a:prstGeom prst="line">
            <a:avLst/>
          </a:prstGeom>
          <a:ln w="57150" cmpd="sng"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971814" y="1350817"/>
            <a:ext cx="6810217" cy="4179455"/>
          </a:xfrm>
        </p:spPr>
        <p:txBody>
          <a:bodyPr>
            <a:normAutofit fontScale="90000"/>
          </a:bodyPr>
          <a:lstStyle>
            <a:lvl1pPr algn="l">
              <a:defRPr cap="all" baseline="0">
                <a:solidFill>
                  <a:srgbClr val="669900"/>
                </a:solidFill>
                <a:latin typeface="Cambria"/>
                <a:cs typeface="Cambri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431035" y="1350817"/>
            <a:ext cx="4156364" cy="4179455"/>
          </a:xfrm>
        </p:spPr>
        <p:txBody>
          <a:bodyPr anchor="ctr">
            <a:noAutofit/>
          </a:bodyPr>
          <a:lstStyle>
            <a:lvl1pPr marL="0" indent="0" algn="r">
              <a:buNone/>
              <a:defRPr sz="20000" b="0" i="0">
                <a:solidFill>
                  <a:srgbClr val="669900"/>
                </a:solidFill>
                <a:latin typeface="Cambria"/>
                <a:cs typeface="Cambria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9217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>
            <a:off x="0" y="1543050"/>
            <a:ext cx="12192000" cy="0"/>
          </a:xfrm>
          <a:prstGeom prst="line">
            <a:avLst/>
          </a:prstGeom>
          <a:ln w="57150" cmpd="sng">
            <a:solidFill>
              <a:srgbClr val="6699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518756"/>
          </a:xfrm>
        </p:spPr>
        <p:txBody>
          <a:bodyPr/>
          <a:lstStyle>
            <a:lvl1pPr algn="l">
              <a:defRPr>
                <a:latin typeface="Cambria"/>
                <a:cs typeface="Cambri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70558"/>
            <a:ext cx="5384800" cy="5002721"/>
          </a:xfrm>
        </p:spPr>
        <p:txBody>
          <a:bodyPr/>
          <a:lstStyle>
            <a:lvl1pPr>
              <a:defRPr sz="3600">
                <a:latin typeface="Cambria"/>
                <a:cs typeface="Cambria"/>
              </a:defRPr>
            </a:lvl1pPr>
            <a:lvl2pPr>
              <a:defRPr sz="3200">
                <a:latin typeface="Cambria"/>
                <a:cs typeface="Cambria"/>
              </a:defRPr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0558"/>
            <a:ext cx="5384800" cy="5002721"/>
          </a:xfrm>
        </p:spPr>
        <p:txBody>
          <a:bodyPr/>
          <a:lstStyle>
            <a:lvl1pPr>
              <a:defRPr sz="3600">
                <a:latin typeface="Cambria"/>
                <a:cs typeface="Cambria"/>
              </a:defRPr>
            </a:lvl1pPr>
            <a:lvl2pPr>
              <a:defRPr sz="3200">
                <a:latin typeface="Cambria"/>
                <a:cs typeface="Cambria"/>
              </a:defRPr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274065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mbria"/>
                <a:cs typeface="Cambri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0370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mbria"/>
                <a:cs typeface="Cambri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9376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6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876603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5" r:id="rId4"/>
    <p:sldLayoutId id="2147483676" r:id="rId5"/>
  </p:sldLayoutIdLst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chemeClr val="tx1"/>
          </a:solidFill>
          <a:latin typeface="Cambria"/>
          <a:ea typeface="MS PGothic" pitchFamily="34" charset="-128"/>
          <a:cs typeface="Cambria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Arial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Arial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Arial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Arial" pitchFamily="34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 Neue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 Neue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 Neue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 Neue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Cambria"/>
          <a:ea typeface="MS PGothic" pitchFamily="34" charset="-128"/>
          <a:cs typeface="Cambria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200" kern="1200">
          <a:solidFill>
            <a:schemeClr val="tx1"/>
          </a:solidFill>
          <a:latin typeface="Cambria"/>
          <a:ea typeface="MS PGothic" pitchFamily="34" charset="-128"/>
          <a:cs typeface="Cambri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 Neue"/>
          <a:ea typeface="Helvetica Neue" charset="0"/>
          <a:cs typeface="Helvetica Neue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Helvetica Neue"/>
          <a:ea typeface="Helvetica Neue" charset="0"/>
          <a:cs typeface="Helvetica Neue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Helvetica Neue"/>
          <a:ea typeface="Helvetica Neue" charset="0"/>
          <a:cs typeface="Helvetica Neue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6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549756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chemeClr val="tx1"/>
          </a:solidFill>
          <a:latin typeface="Cambria"/>
          <a:ea typeface="MS PGothic" pitchFamily="34" charset="-128"/>
          <a:cs typeface="Cambria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Arial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Arial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Arial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Arial" pitchFamily="34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 Neue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 Neue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 Neue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Helvetica Neue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Cambria"/>
          <a:ea typeface="MS PGothic" pitchFamily="34" charset="-128"/>
          <a:cs typeface="Cambria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200" kern="1200">
          <a:solidFill>
            <a:schemeClr val="tx1"/>
          </a:solidFill>
          <a:latin typeface="Cambria"/>
          <a:ea typeface="MS PGothic" pitchFamily="34" charset="-128"/>
          <a:cs typeface="Cambri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 Neue"/>
          <a:ea typeface="Helvetica Neue" charset="0"/>
          <a:cs typeface="Helvetica Neue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Helvetica Neue"/>
          <a:ea typeface="Helvetica Neue" charset="0"/>
          <a:cs typeface="Helvetica Neue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Helvetica Neue"/>
          <a:ea typeface="Helvetica Neue" charset="0"/>
          <a:cs typeface="Helvetica Neue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0" y="777875"/>
            <a:ext cx="12192000" cy="0"/>
          </a:xfrm>
          <a:prstGeom prst="line">
            <a:avLst/>
          </a:prstGeom>
          <a:ln w="57150" cmpd="sng">
            <a:solidFill>
              <a:srgbClr val="6699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23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5124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6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33220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Cambria"/>
          <a:ea typeface="+mj-ea"/>
          <a:cs typeface="Cambria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MS PGothic" pitchFamily="34" charset="-128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MS PGothic" pitchFamily="34" charset="-128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MS PGothic" pitchFamily="34" charset="-128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MS PGothic" pitchFamily="34" charset="-128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MS PGothic" pitchFamily="34" charset="-128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MS PGothic" pitchFamily="34" charset="-128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MS PGothic" pitchFamily="34" charset="-128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MS PGothic" pitchFamily="3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600">
          <a:solidFill>
            <a:schemeClr val="tx1"/>
          </a:solidFill>
          <a:latin typeface="Cambria"/>
          <a:ea typeface="+mn-ea"/>
          <a:cs typeface="Cambria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200">
          <a:solidFill>
            <a:schemeClr val="tx1"/>
          </a:solidFill>
          <a:latin typeface="Cambria"/>
          <a:ea typeface="+mn-ea"/>
          <a:cs typeface="Cambri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Helvetica Neue" charset="0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Helvetica Neue" charset="0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Helvetica Neue" charset="0"/>
          <a:ea typeface="+mn-ea"/>
          <a:cs typeface="+mn-cs"/>
        </a:defRPr>
      </a:lvl5pPr>
      <a:lvl6pPr marL="25146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Helvetica Neue" charset="0"/>
          <a:ea typeface="+mn-ea"/>
          <a:cs typeface="+mn-cs"/>
        </a:defRPr>
      </a:lvl6pPr>
      <a:lvl7pPr marL="29718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Helvetica Neue" charset="0"/>
          <a:ea typeface="+mn-ea"/>
          <a:cs typeface="+mn-cs"/>
        </a:defRPr>
      </a:lvl7pPr>
      <a:lvl8pPr marL="34290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Helvetica Neue" charset="0"/>
          <a:ea typeface="+mn-ea"/>
          <a:cs typeface="+mn-cs"/>
        </a:defRPr>
      </a:lvl8pPr>
      <a:lvl9pPr marL="38862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Helvetica Neue" charset="0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0" y="1543050"/>
            <a:ext cx="12192000" cy="0"/>
          </a:xfrm>
          <a:prstGeom prst="line">
            <a:avLst/>
          </a:prstGeom>
          <a:ln w="57150" cmpd="sng">
            <a:solidFill>
              <a:srgbClr val="6699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99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410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6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818106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7" r:id="rId3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Cambria"/>
          <a:ea typeface="+mj-ea"/>
          <a:cs typeface="Cambria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Arial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Arial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Arial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Arial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Arial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Arial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Arial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600">
          <a:solidFill>
            <a:schemeClr val="tx1"/>
          </a:solidFill>
          <a:latin typeface="Cambria"/>
          <a:ea typeface="+mn-ea"/>
          <a:cs typeface="Cambria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200">
          <a:solidFill>
            <a:schemeClr val="tx1"/>
          </a:solidFill>
          <a:latin typeface="Cambria"/>
          <a:ea typeface="+mn-ea"/>
          <a:cs typeface="Cambri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5pPr>
      <a:lvl6pPr marL="25146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6pPr>
      <a:lvl7pPr marL="29718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7pPr>
      <a:lvl8pPr marL="34290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8pPr>
      <a:lvl9pPr marL="38862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237069" y="169868"/>
            <a:ext cx="11728451" cy="6543675"/>
          </a:xfrm>
          <a:prstGeom prst="rect">
            <a:avLst/>
          </a:prstGeom>
          <a:noFill/>
          <a:ln w="57150">
            <a:solidFill>
              <a:srgbClr val="6699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800">
              <a:solidFill>
                <a:srgbClr val="FFFFFF"/>
              </a:solidFill>
              <a:latin typeface="Cambria"/>
              <a:cs typeface="Cambria"/>
            </a:endParaRPr>
          </a:p>
        </p:txBody>
      </p:sp>
      <p:sp>
        <p:nvSpPr>
          <p:cNvPr id="6147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614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6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109375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Cambria"/>
          <a:ea typeface="+mj-ea"/>
          <a:cs typeface="Cambria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MS PGothic" pitchFamily="34" charset="-128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MS PGothic" pitchFamily="34" charset="-128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MS PGothic" pitchFamily="34" charset="-128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MS PGothic" pitchFamily="34" charset="-128"/>
        </a:defRPr>
      </a:lvl5pPr>
      <a:lvl6pPr marL="457200"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MS PGothic" pitchFamily="34" charset="-128"/>
        </a:defRPr>
      </a:lvl6pPr>
      <a:lvl7pPr marL="914400"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MS PGothic" pitchFamily="34" charset="-128"/>
        </a:defRPr>
      </a:lvl7pPr>
      <a:lvl8pPr marL="1371600"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MS PGothic" pitchFamily="34" charset="-128"/>
        </a:defRPr>
      </a:lvl8pPr>
      <a:lvl9pPr marL="1828800" algn="l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charset="0"/>
          <a:ea typeface="MS PGothic" pitchFamily="34" charset="-128"/>
          <a:cs typeface="MS PGothic" pitchFamily="3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600">
          <a:solidFill>
            <a:schemeClr val="tx1"/>
          </a:solidFill>
          <a:latin typeface="Cambria"/>
          <a:ea typeface="+mn-ea"/>
          <a:cs typeface="Cambria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200">
          <a:solidFill>
            <a:schemeClr val="tx1"/>
          </a:solidFill>
          <a:latin typeface="Cambria"/>
          <a:ea typeface="+mn-ea"/>
          <a:cs typeface="Cambri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Helvetica Neue" charset="0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Helvetica Neue" charset="0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Helvetica Neue" charset="0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Helvetica Neue" charset="0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Helvetica Neue" charset="0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Helvetica Neue" charset="0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Helvetica Neue" charset="0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8.emf"/><Relationship Id="rId4" Type="http://schemas.openxmlformats.org/officeDocument/2006/relationships/oleObject" Target="../embeddings/oleObject2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9.emf"/><Relationship Id="rId4" Type="http://schemas.openxmlformats.org/officeDocument/2006/relationships/oleObject" Target="../embeddings/oleObject3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4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12.emf"/><Relationship Id="rId7" Type="http://schemas.openxmlformats.org/officeDocument/2006/relationships/image" Target="../media/image16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Relationship Id="rId9" Type="http://schemas.openxmlformats.org/officeDocument/2006/relationships/image" Target="../media/image1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9.emf"/><Relationship Id="rId4" Type="http://schemas.openxmlformats.org/officeDocument/2006/relationships/oleObject" Target="../embeddings/oleObject5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3" Type="http://schemas.openxmlformats.org/officeDocument/2006/relationships/image" Target="../media/image23.emf"/><Relationship Id="rId7" Type="http://schemas.openxmlformats.org/officeDocument/2006/relationships/image" Target="../media/image27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6.emf"/><Relationship Id="rId11" Type="http://schemas.openxmlformats.org/officeDocument/2006/relationships/image" Target="../media/image31.emf"/><Relationship Id="rId5" Type="http://schemas.openxmlformats.org/officeDocument/2006/relationships/image" Target="../media/image25.emf"/><Relationship Id="rId10" Type="http://schemas.openxmlformats.org/officeDocument/2006/relationships/image" Target="../media/image30.emf"/><Relationship Id="rId4" Type="http://schemas.openxmlformats.org/officeDocument/2006/relationships/image" Target="../media/image24.emf"/><Relationship Id="rId9" Type="http://schemas.openxmlformats.org/officeDocument/2006/relationships/image" Target="../media/image2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emf"/><Relationship Id="rId3" Type="http://schemas.openxmlformats.org/officeDocument/2006/relationships/image" Target="../media/image33.emf"/><Relationship Id="rId7" Type="http://schemas.openxmlformats.org/officeDocument/2006/relationships/image" Target="../media/image37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6.emf"/><Relationship Id="rId11" Type="http://schemas.openxmlformats.org/officeDocument/2006/relationships/image" Target="../media/image41.emf"/><Relationship Id="rId5" Type="http://schemas.openxmlformats.org/officeDocument/2006/relationships/image" Target="../media/image35.emf"/><Relationship Id="rId10" Type="http://schemas.openxmlformats.org/officeDocument/2006/relationships/image" Target="../media/image40.emf"/><Relationship Id="rId4" Type="http://schemas.openxmlformats.org/officeDocument/2006/relationships/image" Target="../media/image34.emf"/><Relationship Id="rId9" Type="http://schemas.openxmlformats.org/officeDocument/2006/relationships/image" Target="../media/image39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emf"/><Relationship Id="rId3" Type="http://schemas.openxmlformats.org/officeDocument/2006/relationships/image" Target="../media/image42.emf"/><Relationship Id="rId7" Type="http://schemas.openxmlformats.org/officeDocument/2006/relationships/image" Target="../media/image46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5.emf"/><Relationship Id="rId5" Type="http://schemas.openxmlformats.org/officeDocument/2006/relationships/image" Target="../media/image44.emf"/><Relationship Id="rId4" Type="http://schemas.openxmlformats.org/officeDocument/2006/relationships/image" Target="../media/image43.emf"/><Relationship Id="rId9" Type="http://schemas.openxmlformats.org/officeDocument/2006/relationships/image" Target="../media/image48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emf"/><Relationship Id="rId3" Type="http://schemas.openxmlformats.org/officeDocument/2006/relationships/image" Target="../media/image49.emf"/><Relationship Id="rId7" Type="http://schemas.openxmlformats.org/officeDocument/2006/relationships/image" Target="../media/image53.emf"/><Relationship Id="rId12" Type="http://schemas.openxmlformats.org/officeDocument/2006/relationships/image" Target="../media/image58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2.emf"/><Relationship Id="rId11" Type="http://schemas.openxmlformats.org/officeDocument/2006/relationships/image" Target="../media/image57.emf"/><Relationship Id="rId5" Type="http://schemas.openxmlformats.org/officeDocument/2006/relationships/image" Target="../media/image51.emf"/><Relationship Id="rId10" Type="http://schemas.openxmlformats.org/officeDocument/2006/relationships/image" Target="../media/image56.emf"/><Relationship Id="rId4" Type="http://schemas.openxmlformats.org/officeDocument/2006/relationships/image" Target="../media/image50.emf"/><Relationship Id="rId9" Type="http://schemas.openxmlformats.org/officeDocument/2006/relationships/image" Target="../media/image55.e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emf"/><Relationship Id="rId3" Type="http://schemas.openxmlformats.org/officeDocument/2006/relationships/image" Target="../media/image59.emf"/><Relationship Id="rId7" Type="http://schemas.openxmlformats.org/officeDocument/2006/relationships/image" Target="../media/image63.emf"/><Relationship Id="rId12" Type="http://schemas.openxmlformats.org/officeDocument/2006/relationships/image" Target="../media/image68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2.emf"/><Relationship Id="rId11" Type="http://schemas.openxmlformats.org/officeDocument/2006/relationships/image" Target="../media/image67.emf"/><Relationship Id="rId5" Type="http://schemas.openxmlformats.org/officeDocument/2006/relationships/image" Target="../media/image61.emf"/><Relationship Id="rId10" Type="http://schemas.openxmlformats.org/officeDocument/2006/relationships/image" Target="../media/image66.emf"/><Relationship Id="rId4" Type="http://schemas.openxmlformats.org/officeDocument/2006/relationships/image" Target="../media/image60.emf"/><Relationship Id="rId9" Type="http://schemas.openxmlformats.org/officeDocument/2006/relationships/image" Target="../media/image65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emf"/><Relationship Id="rId13" Type="http://schemas.openxmlformats.org/officeDocument/2006/relationships/image" Target="../media/image79.emf"/><Relationship Id="rId3" Type="http://schemas.openxmlformats.org/officeDocument/2006/relationships/image" Target="../media/image69.emf"/><Relationship Id="rId7" Type="http://schemas.openxmlformats.org/officeDocument/2006/relationships/image" Target="../media/image73.emf"/><Relationship Id="rId12" Type="http://schemas.openxmlformats.org/officeDocument/2006/relationships/image" Target="../media/image78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72.emf"/><Relationship Id="rId11" Type="http://schemas.openxmlformats.org/officeDocument/2006/relationships/image" Target="../media/image77.emf"/><Relationship Id="rId5" Type="http://schemas.openxmlformats.org/officeDocument/2006/relationships/image" Target="../media/image71.emf"/><Relationship Id="rId15" Type="http://schemas.openxmlformats.org/officeDocument/2006/relationships/image" Target="../media/image81.emf"/><Relationship Id="rId10" Type="http://schemas.openxmlformats.org/officeDocument/2006/relationships/image" Target="../media/image76.emf"/><Relationship Id="rId4" Type="http://schemas.openxmlformats.org/officeDocument/2006/relationships/image" Target="../media/image70.emf"/><Relationship Id="rId9" Type="http://schemas.openxmlformats.org/officeDocument/2006/relationships/image" Target="../media/image75.emf"/><Relationship Id="rId14" Type="http://schemas.openxmlformats.org/officeDocument/2006/relationships/image" Target="../media/image80.e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7.emf"/><Relationship Id="rId13" Type="http://schemas.openxmlformats.org/officeDocument/2006/relationships/image" Target="../media/image92.emf"/><Relationship Id="rId18" Type="http://schemas.openxmlformats.org/officeDocument/2006/relationships/image" Target="../media/image97.emf"/><Relationship Id="rId3" Type="http://schemas.openxmlformats.org/officeDocument/2006/relationships/image" Target="../media/image82.emf"/><Relationship Id="rId7" Type="http://schemas.openxmlformats.org/officeDocument/2006/relationships/image" Target="../media/image86.emf"/><Relationship Id="rId12" Type="http://schemas.openxmlformats.org/officeDocument/2006/relationships/image" Target="../media/image91.emf"/><Relationship Id="rId17" Type="http://schemas.openxmlformats.org/officeDocument/2006/relationships/image" Target="../media/image96.emf"/><Relationship Id="rId2" Type="http://schemas.openxmlformats.org/officeDocument/2006/relationships/notesSlide" Target="../notesSlides/notesSlide29.xml"/><Relationship Id="rId16" Type="http://schemas.openxmlformats.org/officeDocument/2006/relationships/image" Target="../media/image95.emf"/><Relationship Id="rId20" Type="http://schemas.openxmlformats.org/officeDocument/2006/relationships/image" Target="../media/image99.em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5.emf"/><Relationship Id="rId11" Type="http://schemas.openxmlformats.org/officeDocument/2006/relationships/image" Target="../media/image90.emf"/><Relationship Id="rId5" Type="http://schemas.openxmlformats.org/officeDocument/2006/relationships/image" Target="../media/image84.emf"/><Relationship Id="rId15" Type="http://schemas.openxmlformats.org/officeDocument/2006/relationships/image" Target="../media/image94.emf"/><Relationship Id="rId10" Type="http://schemas.openxmlformats.org/officeDocument/2006/relationships/image" Target="../media/image89.emf"/><Relationship Id="rId19" Type="http://schemas.openxmlformats.org/officeDocument/2006/relationships/image" Target="../media/image98.emf"/><Relationship Id="rId4" Type="http://schemas.openxmlformats.org/officeDocument/2006/relationships/image" Target="../media/image83.emf"/><Relationship Id="rId9" Type="http://schemas.openxmlformats.org/officeDocument/2006/relationships/image" Target="../media/image88.emf"/><Relationship Id="rId14" Type="http://schemas.openxmlformats.org/officeDocument/2006/relationships/image" Target="../media/image9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emf"/><Relationship Id="rId13" Type="http://schemas.openxmlformats.org/officeDocument/2006/relationships/image" Target="../media/image108.emf"/><Relationship Id="rId18" Type="http://schemas.openxmlformats.org/officeDocument/2006/relationships/image" Target="../media/image98.emf"/><Relationship Id="rId3" Type="http://schemas.openxmlformats.org/officeDocument/2006/relationships/image" Target="../media/image100.emf"/><Relationship Id="rId21" Type="http://schemas.openxmlformats.org/officeDocument/2006/relationships/image" Target="../media/image112.emf"/><Relationship Id="rId7" Type="http://schemas.openxmlformats.org/officeDocument/2006/relationships/image" Target="../media/image86.emf"/><Relationship Id="rId12" Type="http://schemas.openxmlformats.org/officeDocument/2006/relationships/image" Target="../media/image107.emf"/><Relationship Id="rId17" Type="http://schemas.openxmlformats.org/officeDocument/2006/relationships/image" Target="../media/image109.emf"/><Relationship Id="rId2" Type="http://schemas.openxmlformats.org/officeDocument/2006/relationships/notesSlide" Target="../notesSlides/notesSlide30.xml"/><Relationship Id="rId16" Type="http://schemas.openxmlformats.org/officeDocument/2006/relationships/image" Target="../media/image96.emf"/><Relationship Id="rId20" Type="http://schemas.openxmlformats.org/officeDocument/2006/relationships/image" Target="../media/image111.em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4.emf"/><Relationship Id="rId11" Type="http://schemas.openxmlformats.org/officeDocument/2006/relationships/image" Target="../media/image106.emf"/><Relationship Id="rId24" Type="http://schemas.openxmlformats.org/officeDocument/2006/relationships/image" Target="../media/image115.emf"/><Relationship Id="rId5" Type="http://schemas.openxmlformats.org/officeDocument/2006/relationships/image" Target="../media/image102.emf"/><Relationship Id="rId15" Type="http://schemas.openxmlformats.org/officeDocument/2006/relationships/image" Target="../media/image95.emf"/><Relationship Id="rId23" Type="http://schemas.openxmlformats.org/officeDocument/2006/relationships/image" Target="../media/image114.emf"/><Relationship Id="rId10" Type="http://schemas.openxmlformats.org/officeDocument/2006/relationships/image" Target="../media/image105.emf"/><Relationship Id="rId19" Type="http://schemas.openxmlformats.org/officeDocument/2006/relationships/image" Target="../media/image110.emf"/><Relationship Id="rId4" Type="http://schemas.openxmlformats.org/officeDocument/2006/relationships/image" Target="../media/image101.emf"/><Relationship Id="rId9" Type="http://schemas.openxmlformats.org/officeDocument/2006/relationships/image" Target="../media/image104.emf"/><Relationship Id="rId14" Type="http://schemas.openxmlformats.org/officeDocument/2006/relationships/image" Target="../media/image94.emf"/><Relationship Id="rId22" Type="http://schemas.openxmlformats.org/officeDocument/2006/relationships/image" Target="../media/image113.e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j98dndUkQQ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emf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0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0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0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0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7.emf"/><Relationship Id="rId4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Title 1"/>
          <p:cNvSpPr>
            <a:spLocks noGrp="1"/>
          </p:cNvSpPr>
          <p:nvPr>
            <p:ph type="ctrTitle"/>
          </p:nvPr>
        </p:nvSpPr>
        <p:spPr>
          <a:xfrm>
            <a:off x="5253040" y="1350965"/>
            <a:ext cx="5106987" cy="4179887"/>
          </a:xfrm>
        </p:spPr>
        <p:txBody>
          <a:bodyPr>
            <a:normAutofit/>
          </a:bodyPr>
          <a:lstStyle/>
          <a:p>
            <a:pPr algn="ctr" eaLnBrk="1" hangingPunct="1">
              <a:defRPr/>
            </a:pPr>
            <a:r>
              <a:rPr lang="tr-TR" sz="6600" cap="none" noProof="0">
                <a:latin typeface="Cambria"/>
                <a:ea typeface="MS PGothic" charset="0"/>
                <a:cs typeface="Cambria"/>
              </a:rPr>
              <a:t>Ekonomi</a:t>
            </a:r>
            <a:endParaRPr lang="tr-TR" sz="4000" cap="none" noProof="0" dirty="0">
              <a:latin typeface="Cambria"/>
              <a:ea typeface="MS PGothic" charset="0"/>
              <a:cs typeface="Cambria"/>
            </a:endParaRPr>
          </a:p>
        </p:txBody>
      </p:sp>
      <p:sp>
        <p:nvSpPr>
          <p:cNvPr id="7170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41401" y="1350965"/>
            <a:ext cx="3619499" cy="4179887"/>
          </a:xfrm>
        </p:spPr>
        <p:txBody>
          <a:bodyPr/>
          <a:lstStyle/>
          <a:p>
            <a:pPr eaLnBrk="1" hangingPunct="1"/>
            <a:r>
              <a:rPr lang="tr-TR" altLang="en-US" sz="6600" noProof="0" dirty="0">
                <a:latin typeface="Cambria"/>
                <a:cs typeface="Cambria"/>
              </a:rPr>
              <a:t>Hafta #7</a:t>
            </a:r>
          </a:p>
        </p:txBody>
      </p:sp>
    </p:spTree>
    <p:extLst>
      <p:ext uri="{BB962C8B-B14F-4D97-AF65-F5344CB8AC3E}">
        <p14:creationId xmlns:p14="http://schemas.microsoft.com/office/powerpoint/2010/main" val="32092745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noProof="0" dirty="0">
                <a:latin typeface="Cambria"/>
                <a:cs typeface="Cambria"/>
              </a:rPr>
              <a:t>Toplam ve Marjinal Maliyet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713168"/>
            <a:ext cx="11179277" cy="4896248"/>
          </a:xfrm>
        </p:spPr>
        <p:txBody>
          <a:bodyPr/>
          <a:lstStyle/>
          <a:p>
            <a:r>
              <a:rPr lang="tr-TR" noProof="0" dirty="0">
                <a:latin typeface="Cambria"/>
                <a:cs typeface="Cambria"/>
              </a:rPr>
              <a:t>Hatırlayın: </a:t>
            </a:r>
          </a:p>
          <a:p>
            <a:pPr lvl="1"/>
            <a:r>
              <a:rPr lang="tr-TR" noProof="0" dirty="0">
                <a:latin typeface="Cambria"/>
                <a:cs typeface="Cambria"/>
              </a:rPr>
              <a:t>Toplam Maliyet = Toplam Değişken Maliyet </a:t>
            </a:r>
          </a:p>
          <a:p>
            <a:pPr marL="457200" lvl="1" indent="0">
              <a:buNone/>
            </a:pPr>
            <a:r>
              <a:rPr lang="tr-TR" dirty="0"/>
              <a:t>							</a:t>
            </a:r>
            <a:r>
              <a:rPr lang="tr-TR" noProof="0" dirty="0">
                <a:latin typeface="Cambria"/>
                <a:cs typeface="Cambria"/>
              </a:rPr>
              <a:t>+ Toplam Sabit Maliyet</a:t>
            </a:r>
          </a:p>
          <a:p>
            <a:pPr lvl="1"/>
            <a:r>
              <a:rPr lang="tr-TR" noProof="0" dirty="0">
                <a:latin typeface="Cambria"/>
                <a:cs typeface="Cambria"/>
              </a:rPr>
              <a:t>Hem Açık Maliyetler hem de Gizli Maliyetler hesaba katılmıştır.</a:t>
            </a:r>
          </a:p>
          <a:p>
            <a:r>
              <a:rPr lang="tr-TR" noProof="0" dirty="0">
                <a:latin typeface="Cambria"/>
                <a:cs typeface="Cambria"/>
              </a:rPr>
              <a:t>Marjinal Maliyet</a:t>
            </a:r>
          </a:p>
          <a:p>
            <a:pPr marL="457200" lvl="1" indent="0">
              <a:buNone/>
            </a:pPr>
            <a:endParaRPr lang="tr-TR" noProof="0" dirty="0">
              <a:latin typeface="Cambria"/>
              <a:cs typeface="Cambria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5275480"/>
              </p:ext>
            </p:extLst>
          </p:nvPr>
        </p:nvGraphicFramePr>
        <p:xfrm>
          <a:off x="1390650" y="5232042"/>
          <a:ext cx="2379663" cy="1411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08" name="Equation" r:id="rId4" imgW="749300" imgH="444500" progId="Equation.3">
                  <p:embed/>
                </p:oleObj>
              </mc:Choice>
              <mc:Fallback>
                <p:oleObj name="Equation" r:id="rId4" imgW="7493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90650" y="5232042"/>
                        <a:ext cx="2379663" cy="14112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5567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/>
          <p:cNvSpPr>
            <a:spLocks noGrp="1"/>
          </p:cNvSpPr>
          <p:nvPr>
            <p:ph type="title"/>
          </p:nvPr>
        </p:nvSpPr>
        <p:spPr>
          <a:xfrm>
            <a:off x="1412072" y="15469"/>
            <a:ext cx="9138745" cy="1527175"/>
          </a:xfrm>
        </p:spPr>
        <p:txBody>
          <a:bodyPr/>
          <a:lstStyle/>
          <a:p>
            <a:pPr algn="ctr"/>
            <a:r>
              <a:rPr lang="tr-TR" altLang="en-US" noProof="0" dirty="0">
                <a:latin typeface="Cambria"/>
                <a:cs typeface="Cambria"/>
              </a:rPr>
              <a:t>Genel Kar Maksimizasyonu Kuralı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62609" y="4056924"/>
            <a:ext cx="10427269" cy="2690729"/>
          </a:xfrm>
        </p:spPr>
        <p:txBody>
          <a:bodyPr/>
          <a:lstStyle/>
          <a:p>
            <a:pPr eaLnBrk="1" hangingPunct="1"/>
            <a:r>
              <a:rPr lang="tr-TR" altLang="en-US" sz="2000" noProof="0" dirty="0"/>
              <a:t>Kar aşağıdaki koşulu sağlayan miktar seçilince maksimize edilir.</a:t>
            </a:r>
          </a:p>
          <a:p>
            <a:pPr lvl="1" algn="ctr" eaLnBrk="1" hangingPunct="1">
              <a:buFont typeface="Arial" panose="020B0604020202020204" pitchFamily="34" charset="0"/>
              <a:buNone/>
            </a:pPr>
            <a:r>
              <a:rPr lang="tr-TR" altLang="en-US" sz="2400" b="1" noProof="0" dirty="0"/>
              <a:t>MR = MC </a:t>
            </a:r>
          </a:p>
          <a:p>
            <a:pPr lvl="1" algn="ctr" eaLnBrk="1" hangingPunct="1">
              <a:buFont typeface="Arial" panose="020B0604020202020204" pitchFamily="34" charset="0"/>
              <a:buNone/>
            </a:pPr>
            <a:r>
              <a:rPr lang="tr-TR" altLang="en-US" sz="2400" b="1" noProof="0" dirty="0"/>
              <a:t>(Herhangi bir piyasa için temel “kar maksimizasyonu koşulu”)</a:t>
            </a:r>
            <a:endParaRPr lang="tr-TR" altLang="en-US" sz="2000" noProof="0" dirty="0"/>
          </a:p>
          <a:p>
            <a:pPr eaLnBrk="1" hangingPunct="1"/>
            <a:r>
              <a:rPr lang="tr-TR" altLang="en-US" sz="2000" noProof="0" dirty="0"/>
              <a:t>Eğer MR &gt; MC</a:t>
            </a:r>
          </a:p>
          <a:p>
            <a:pPr lvl="1" eaLnBrk="1" hangingPunct="1"/>
            <a:r>
              <a:rPr lang="tr-TR" altLang="en-US" sz="1800" noProof="0" dirty="0"/>
              <a:t>Firma daha çok </a:t>
            </a:r>
            <a:r>
              <a:rPr lang="tr-TR" altLang="en-US" sz="1800" noProof="0" dirty="0" err="1"/>
              <a:t>Q</a:t>
            </a:r>
            <a:r>
              <a:rPr lang="tr-TR" altLang="en-US" sz="1800" noProof="0" dirty="0"/>
              <a:t> üreterek karı arttırabilir.</a:t>
            </a:r>
          </a:p>
          <a:p>
            <a:pPr eaLnBrk="1" hangingPunct="1"/>
            <a:r>
              <a:rPr lang="tr-TR" altLang="en-US" sz="2000" noProof="0" dirty="0"/>
              <a:t>Eğer MR &lt; MC</a:t>
            </a:r>
          </a:p>
          <a:p>
            <a:pPr lvl="1" eaLnBrk="1" hangingPunct="1"/>
            <a:r>
              <a:rPr lang="tr-TR" altLang="en-US" sz="1800" noProof="0" dirty="0"/>
              <a:t>Firma </a:t>
            </a:r>
            <a:r>
              <a:rPr lang="tr-TR" altLang="en-US" sz="1800" dirty="0"/>
              <a:t>"</a:t>
            </a:r>
            <a:r>
              <a:rPr lang="tr-TR" altLang="ja-JP" sz="1800" noProof="0" dirty="0"/>
              <a:t>çok fazla" </a:t>
            </a:r>
            <a:r>
              <a:rPr lang="tr-TR" altLang="ja-JP" sz="1800" noProof="0" dirty="0" err="1"/>
              <a:t>Q</a:t>
            </a:r>
            <a:r>
              <a:rPr lang="tr-TR" altLang="ja-JP" sz="1800" noProof="0" dirty="0"/>
              <a:t> üretmiştir ve kar maksimize edilmemiştir.</a:t>
            </a:r>
            <a:endParaRPr lang="tr-TR" altLang="en-US" sz="1800" noProof="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222693"/>
              </p:ext>
            </p:extLst>
          </p:nvPr>
        </p:nvGraphicFramePr>
        <p:xfrm>
          <a:off x="691895" y="1676628"/>
          <a:ext cx="10579100" cy="2246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33" name="Equation" r:id="rId4" imgW="5270500" imgH="1117600" progId="Equation.DSMT4">
                  <p:embed/>
                </p:oleObj>
              </mc:Choice>
              <mc:Fallback>
                <p:oleObj name="Equation" r:id="rId4" imgW="5270500" imgH="1117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91895" y="1676628"/>
                        <a:ext cx="10579100" cy="2246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93695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/>
          <p:cNvSpPr>
            <a:spLocks noGrp="1"/>
          </p:cNvSpPr>
          <p:nvPr>
            <p:ph type="title"/>
          </p:nvPr>
        </p:nvSpPr>
        <p:spPr>
          <a:xfrm>
            <a:off x="168168" y="12"/>
            <a:ext cx="11855669" cy="1527175"/>
          </a:xfrm>
        </p:spPr>
        <p:txBody>
          <a:bodyPr/>
          <a:lstStyle/>
          <a:p>
            <a:pPr algn="ctr"/>
            <a:r>
              <a:rPr lang="tr-TR" altLang="en-US" noProof="0" dirty="0">
                <a:latin typeface="Cambria"/>
                <a:cs typeface="Cambria"/>
              </a:rPr>
              <a:t>Rekabetçi Firma için </a:t>
            </a:r>
            <a:br>
              <a:rPr lang="tr-TR" altLang="en-US" noProof="0" dirty="0">
                <a:latin typeface="Cambria"/>
                <a:cs typeface="Cambria"/>
              </a:rPr>
            </a:br>
            <a:r>
              <a:rPr lang="tr-TR" altLang="en-US" noProof="0" dirty="0">
                <a:latin typeface="Cambria"/>
                <a:cs typeface="Cambria"/>
              </a:rPr>
              <a:t>Kar Maksimizasyonu Kuralı</a:t>
            </a:r>
          </a:p>
        </p:txBody>
      </p:sp>
      <p:sp>
        <p:nvSpPr>
          <p:cNvPr id="15363" name="Content Placeholder 2"/>
          <p:cNvSpPr>
            <a:spLocks noGrp="1"/>
          </p:cNvSpPr>
          <p:nvPr>
            <p:ph idx="1"/>
          </p:nvPr>
        </p:nvSpPr>
        <p:spPr>
          <a:xfrm>
            <a:off x="1048512" y="3249438"/>
            <a:ext cx="8308848" cy="2493007"/>
          </a:xfrm>
        </p:spPr>
        <p:txBody>
          <a:bodyPr/>
          <a:lstStyle/>
          <a:p>
            <a:pPr lvl="1" algn="ctr" eaLnBrk="1" hangingPunct="1">
              <a:buFont typeface="Arial" panose="020B0604020202020204" pitchFamily="34" charset="0"/>
              <a:buNone/>
            </a:pPr>
            <a:endParaRPr lang="tr-TR" altLang="en-US" sz="3600" b="1" noProof="0" dirty="0">
              <a:latin typeface="Cambria"/>
              <a:cs typeface="Cambria"/>
            </a:endParaRPr>
          </a:p>
          <a:p>
            <a:pPr lvl="1" algn="ctr" eaLnBrk="1" hangingPunct="1">
              <a:buFont typeface="Arial" panose="020B0604020202020204" pitchFamily="34" charset="0"/>
              <a:buNone/>
            </a:pPr>
            <a:r>
              <a:rPr lang="tr-TR" altLang="en-US" sz="3600" b="1" noProof="0" dirty="0">
                <a:latin typeface="Cambria"/>
                <a:cs typeface="Cambria"/>
              </a:rPr>
              <a:t>MR = MC = P</a:t>
            </a:r>
          </a:p>
          <a:p>
            <a:pPr lvl="1" algn="ctr" eaLnBrk="1" hangingPunct="1">
              <a:buFont typeface="Arial" panose="020B0604020202020204" pitchFamily="34" charset="0"/>
              <a:buNone/>
            </a:pPr>
            <a:r>
              <a:rPr lang="tr-TR" altLang="en-US" sz="3600" b="1" noProof="0" dirty="0">
                <a:latin typeface="Cambria"/>
                <a:cs typeface="Cambria"/>
              </a:rPr>
              <a:t>Bu "rekabetçi firma" için en önemli koşuldur.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502580"/>
              </p:ext>
            </p:extLst>
          </p:nvPr>
        </p:nvGraphicFramePr>
        <p:xfrm>
          <a:off x="261938" y="1760538"/>
          <a:ext cx="11879262" cy="1787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5" name="Equation" r:id="rId4" imgW="5918200" imgH="889000" progId="Equation.3">
                  <p:embed/>
                </p:oleObj>
              </mc:Choice>
              <mc:Fallback>
                <p:oleObj name="Equation" r:id="rId4" imgW="5918200" imgH="889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61938" y="1760538"/>
                        <a:ext cx="11879262" cy="1787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5846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noProof="0" dirty="0">
                <a:latin typeface="Cambria"/>
                <a:cs typeface="Cambria"/>
              </a:rPr>
              <a:t>Grafik: Kar Maksimizasyonu</a:t>
            </a:r>
          </a:p>
        </p:txBody>
      </p:sp>
      <p:pic>
        <p:nvPicPr>
          <p:cNvPr id="7" name="Content Placeholder 6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81504" y="1715541"/>
            <a:ext cx="8860220" cy="492174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144341" y="1937856"/>
            <a:ext cx="596128" cy="29838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" tIns="0" rIns="0" bIns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tr-TR" sz="1600" b="1" dirty="0">
                <a:effectLst/>
                <a:latin typeface="Cambria"/>
                <a:ea typeface="ＭＳ 明朝"/>
                <a:cs typeface="Cambria"/>
              </a:rPr>
              <a:t>TC</a:t>
            </a:r>
          </a:p>
        </p:txBody>
      </p:sp>
      <p:sp>
        <p:nvSpPr>
          <p:cNvPr id="6" name="Rectangle 5"/>
          <p:cNvSpPr/>
          <p:nvPr/>
        </p:nvSpPr>
        <p:spPr>
          <a:xfrm>
            <a:off x="7064186" y="2209667"/>
            <a:ext cx="407164" cy="29838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" tIns="0" rIns="0" bIns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tr-TR" sz="1600" b="1" dirty="0">
                <a:effectLst/>
                <a:latin typeface="Cambria"/>
                <a:ea typeface="ＭＳ 明朝"/>
                <a:cs typeface="Cambria"/>
              </a:rPr>
              <a:t>TR</a:t>
            </a:r>
          </a:p>
        </p:txBody>
      </p:sp>
      <p:sp>
        <p:nvSpPr>
          <p:cNvPr id="8" name="Rectangle 7"/>
          <p:cNvSpPr/>
          <p:nvPr/>
        </p:nvSpPr>
        <p:spPr>
          <a:xfrm>
            <a:off x="7233549" y="2687312"/>
            <a:ext cx="541935" cy="29838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" tIns="0" rIns="0" bIns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tr-TR" sz="1600" b="1" dirty="0">
                <a:effectLst/>
                <a:latin typeface="Cambria"/>
                <a:ea typeface="ＭＳ 明朝"/>
                <a:cs typeface="Cambria"/>
              </a:rPr>
              <a:t>MC</a:t>
            </a:r>
          </a:p>
        </p:txBody>
      </p:sp>
      <p:sp>
        <p:nvSpPr>
          <p:cNvPr id="9" name="Rectangle 8"/>
          <p:cNvSpPr/>
          <p:nvPr/>
        </p:nvSpPr>
        <p:spPr>
          <a:xfrm>
            <a:off x="1746724" y="4826279"/>
            <a:ext cx="641204" cy="29838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" tIns="0" rIns="0" bIns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tr-TR" sz="1600" b="1" dirty="0">
                <a:effectLst/>
                <a:latin typeface="Cambria"/>
                <a:ea typeface="ＭＳ 明朝"/>
                <a:cs typeface="Cambria"/>
              </a:rPr>
              <a:t>Kar</a:t>
            </a:r>
          </a:p>
        </p:txBody>
      </p:sp>
      <p:sp>
        <p:nvSpPr>
          <p:cNvPr id="10" name="Rectangle 9"/>
          <p:cNvSpPr/>
          <p:nvPr/>
        </p:nvSpPr>
        <p:spPr>
          <a:xfrm>
            <a:off x="7008536" y="6216212"/>
            <a:ext cx="541935" cy="29838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" tIns="0" rIns="0" bIns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tr-TR" sz="1600" b="1" dirty="0">
                <a:effectLst/>
                <a:latin typeface="Cambria"/>
                <a:ea typeface="ＭＳ 明朝"/>
                <a:cs typeface="Cambria"/>
              </a:rPr>
              <a:t>Kar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982410" y="5065923"/>
            <a:ext cx="2263801" cy="29838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" tIns="0" rIns="0" bIns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tr-TR" sz="1600" b="1" dirty="0">
                <a:effectLst/>
                <a:latin typeface="Cambria"/>
                <a:ea typeface="ＭＳ 明朝"/>
                <a:cs typeface="Cambria"/>
              </a:rPr>
              <a:t>Marjinal Kar=0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476502" y="2618764"/>
            <a:ext cx="2204048" cy="85134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" tIns="0" rIns="0" bIns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tr-TR" sz="1600" b="1" dirty="0">
                <a:effectLst/>
                <a:latin typeface="Cambria"/>
                <a:ea typeface="ＭＳ 明朝"/>
                <a:cs typeface="Cambria"/>
              </a:rPr>
              <a:t>MC=MR her zaman maksimum kar noktasındadır.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433526" y="1921734"/>
            <a:ext cx="2204048" cy="6396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" tIns="0" rIns="0" bIns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tr-TR" sz="1600" b="1" dirty="0" err="1">
                <a:effectLst/>
                <a:latin typeface="Cambria"/>
                <a:ea typeface="ＭＳ 明朝"/>
                <a:cs typeface="Cambria"/>
              </a:rPr>
              <a:t>Q</a:t>
            </a:r>
            <a:r>
              <a:rPr lang="tr-TR" sz="1600" b="1" baseline="30000" dirty="0">
                <a:effectLst/>
                <a:latin typeface="Cambria"/>
                <a:ea typeface="ＭＳ 明朝"/>
                <a:cs typeface="Cambria"/>
              </a:rPr>
              <a:t>* </a:t>
            </a:r>
            <a:r>
              <a:rPr lang="tr-TR" sz="1600" b="1" dirty="0">
                <a:effectLst/>
                <a:latin typeface="Cambria"/>
                <a:ea typeface="ＭＳ 明朝"/>
                <a:cs typeface="Cambria"/>
              </a:rPr>
              <a:t>kar maksimizasyonu noktasıdır.</a:t>
            </a:r>
          </a:p>
        </p:txBody>
      </p:sp>
    </p:spTree>
    <p:extLst>
      <p:ext uri="{BB962C8B-B14F-4D97-AF65-F5344CB8AC3E}">
        <p14:creationId xmlns:p14="http://schemas.microsoft.com/office/powerpoint/2010/main" val="29969911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itle 1"/>
          <p:cNvSpPr>
            <a:spLocks noGrp="1"/>
          </p:cNvSpPr>
          <p:nvPr>
            <p:ph type="title"/>
          </p:nvPr>
        </p:nvSpPr>
        <p:spPr>
          <a:xfrm>
            <a:off x="1731747" y="11340"/>
            <a:ext cx="8229600" cy="1527175"/>
          </a:xfrm>
        </p:spPr>
        <p:txBody>
          <a:bodyPr/>
          <a:lstStyle/>
          <a:p>
            <a:pPr algn="ctr"/>
            <a:r>
              <a:rPr lang="tr-TR" altLang="en-US" noProof="0" dirty="0">
                <a:latin typeface="Cambria"/>
                <a:cs typeface="Cambria"/>
              </a:rPr>
              <a:t>Kar Hesaplaması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4001257"/>
              </p:ext>
            </p:extLst>
          </p:nvPr>
        </p:nvGraphicFramePr>
        <p:xfrm>
          <a:off x="1789113" y="1639901"/>
          <a:ext cx="8610600" cy="5121275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1049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Q</a:t>
                      </a:r>
                    </a:p>
                  </a:txBody>
                  <a:tcPr marL="56444" marR="56444" marT="0" marB="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D9F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TR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P </a:t>
                      </a: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  <a:sym typeface="Symbol" panose="05050102010706020507" pitchFamily="18" charset="2"/>
                        </a:rPr>
                        <a:t></a:t>
                      </a: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 Q</a:t>
                      </a:r>
                    </a:p>
                  </a:txBody>
                  <a:tcPr marL="56444" marR="56444" marT="0" marB="0" anchor="ctr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D9F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TC</a:t>
                      </a:r>
                    </a:p>
                  </a:txBody>
                  <a:tcPr marL="56444" marR="56444" marT="0" marB="0" anchor="ctr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D9F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Kar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TR – TC</a:t>
                      </a:r>
                    </a:p>
                  </a:txBody>
                  <a:tcPr marL="56444" marR="56444" marT="0" marB="0" anchor="ctr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D9F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MR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Δ TR ÷ Δ Q</a:t>
                      </a:r>
                    </a:p>
                  </a:txBody>
                  <a:tcPr marL="56444" marR="56444" marT="0" marB="0" anchor="ctr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D9F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MC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Δ TC ÷ Δ Q</a:t>
                      </a:r>
                    </a:p>
                  </a:txBody>
                  <a:tcPr marL="56444" marR="56444" marT="0" marB="0" anchor="ctr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D9F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Kardaki Değişim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MR – MC</a:t>
                      </a:r>
                    </a:p>
                  </a:txBody>
                  <a:tcPr marL="56444" marR="56444" marT="0" marB="0" anchor="ctr" horzOverflow="overflow">
                    <a:lnL>
                      <a:noFill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D9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1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0</a:t>
                      </a:r>
                    </a:p>
                  </a:txBody>
                  <a:tcPr marL="56444" marR="56444" marT="0" marB="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$0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$250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-$250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tr-TR" altLang="en-US" sz="18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panose="020B0600070205080204" pitchFamily="34" charset="-128"/>
                        <a:cs typeface="Cambria"/>
                      </a:endParaRP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tr-TR" altLang="en-US" sz="18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panose="020B0600070205080204" pitchFamily="34" charset="-128"/>
                        <a:cs typeface="Cambria"/>
                      </a:endParaRP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tr-TR" altLang="en-US" sz="18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panose="020B0600070205080204" pitchFamily="34" charset="-128"/>
                        <a:cs typeface="Cambria"/>
                      </a:endParaRP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1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10</a:t>
                      </a:r>
                    </a:p>
                  </a:txBody>
                  <a:tcPr marL="56444" marR="56444" marT="0" marB="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100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340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-240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$100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$90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1" i="0" u="none" strike="noStrike" cap="none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10</a:t>
                      </a:r>
                      <a:endParaRPr kumimoji="0" lang="tr-TR" altLang="en-US" sz="18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panose="020B0600070205080204" pitchFamily="34" charset="-128"/>
                        <a:cs typeface="Cambria"/>
                      </a:endParaRP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1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20</a:t>
                      </a:r>
                    </a:p>
                  </a:txBody>
                  <a:tcPr marL="56444" marR="56444" marT="0" marB="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200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410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-210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100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70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1" i="0" u="none" strike="noStrike" cap="none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30</a:t>
                      </a:r>
                      <a:endParaRPr kumimoji="0" lang="tr-TR" altLang="en-US" sz="18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panose="020B0600070205080204" pitchFamily="34" charset="-128"/>
                        <a:cs typeface="Cambria"/>
                      </a:endParaRP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1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30</a:t>
                      </a:r>
                    </a:p>
                  </a:txBody>
                  <a:tcPr marL="56444" marR="56444" marT="0" marB="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300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460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-160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100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50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1" i="0" u="none" strike="noStrike" cap="none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50</a:t>
                      </a:r>
                      <a:endParaRPr kumimoji="0" lang="tr-TR" altLang="en-US" sz="18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panose="020B0600070205080204" pitchFamily="34" charset="-128"/>
                        <a:cs typeface="Cambria"/>
                      </a:endParaRP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1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40</a:t>
                      </a:r>
                    </a:p>
                  </a:txBody>
                  <a:tcPr marL="56444" marR="56444" marT="0" marB="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400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490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-90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100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30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1" i="0" u="none" strike="noStrike" cap="none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70</a:t>
                      </a:r>
                      <a:endParaRPr kumimoji="0" lang="tr-TR" altLang="en-US" sz="18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panose="020B0600070205080204" pitchFamily="34" charset="-128"/>
                        <a:cs typeface="Cambria"/>
                      </a:endParaRP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1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50</a:t>
                      </a:r>
                    </a:p>
                  </a:txBody>
                  <a:tcPr marL="56444" marR="56444" marT="0" marB="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500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510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-10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100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20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1" i="0" u="none" strike="noStrike" cap="none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80</a:t>
                      </a:r>
                      <a:endParaRPr kumimoji="0" lang="tr-TR" altLang="en-US" sz="18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panose="020B0600070205080204" pitchFamily="34" charset="-128"/>
                        <a:cs typeface="Cambria"/>
                      </a:endParaRP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1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60</a:t>
                      </a:r>
                    </a:p>
                  </a:txBody>
                  <a:tcPr marL="56444" marR="56444" marT="0" marB="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600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540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60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100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30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1" i="0" u="none" strike="noStrike" cap="none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70</a:t>
                      </a:r>
                      <a:endParaRPr kumimoji="0" lang="tr-TR" altLang="en-US" sz="18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panose="020B0600070205080204" pitchFamily="34" charset="-128"/>
                        <a:cs typeface="Cambria"/>
                      </a:endParaRP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51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70</a:t>
                      </a:r>
                    </a:p>
                  </a:txBody>
                  <a:tcPr marL="56444" marR="56444" marT="0" marB="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700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600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1" i="0" u="none" strike="noStrike" cap="none" normalizeH="0" baseline="0" noProof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100</a:t>
                      </a:r>
                      <a:endParaRPr kumimoji="0" lang="tr-TR" altLang="en-US" sz="18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panose="020B0600070205080204" pitchFamily="34" charset="-128"/>
                        <a:cs typeface="Cambria"/>
                      </a:endParaRP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100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60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1" i="0" u="none" strike="noStrike" cap="none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40</a:t>
                      </a:r>
                      <a:endParaRPr kumimoji="0" lang="tr-TR" altLang="en-US" sz="18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panose="020B0600070205080204" pitchFamily="34" charset="-128"/>
                        <a:cs typeface="Cambria"/>
                      </a:endParaRP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51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80</a:t>
                      </a:r>
                    </a:p>
                  </a:txBody>
                  <a:tcPr marL="56444" marR="56444" marT="0" marB="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800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700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1" i="0" u="none" strike="noStrike" cap="none" normalizeH="0" baseline="0" noProof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100</a:t>
                      </a:r>
                      <a:endParaRPr kumimoji="0" lang="tr-TR" altLang="en-US" sz="18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panose="020B0600070205080204" pitchFamily="34" charset="-128"/>
                        <a:cs typeface="Cambria"/>
                      </a:endParaRP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1" i="0" u="none" strike="noStrike" cap="none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100</a:t>
                      </a:r>
                      <a:endParaRPr kumimoji="0" lang="tr-TR" altLang="en-US" sz="18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panose="020B0600070205080204" pitchFamily="34" charset="-128"/>
                        <a:cs typeface="Cambria"/>
                      </a:endParaRP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1" i="0" u="none" strike="noStrike" cap="none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100</a:t>
                      </a:r>
                      <a:endParaRPr kumimoji="0" lang="tr-TR" altLang="en-US" sz="18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panose="020B0600070205080204" pitchFamily="34" charset="-128"/>
                        <a:cs typeface="Cambria"/>
                      </a:endParaRP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1" i="0" u="none" strike="noStrike" cap="none" normalizeH="0" baseline="0" noProof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0</a:t>
                      </a:r>
                      <a:endParaRPr kumimoji="0" lang="tr-TR" altLang="en-US" sz="18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panose="020B0600070205080204" pitchFamily="34" charset="-128"/>
                        <a:cs typeface="Cambria"/>
                      </a:endParaRP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51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90</a:t>
                      </a:r>
                    </a:p>
                  </a:txBody>
                  <a:tcPr marL="56444" marR="56444" marT="0" marB="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900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950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-50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100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250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-150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51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100</a:t>
                      </a:r>
                    </a:p>
                  </a:txBody>
                  <a:tcPr marL="56444" marR="56444" marT="0" marB="0" anchor="ctr" horzOverflow="overflow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1000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1250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-250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100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300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1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-200</a:t>
                      </a:r>
                    </a:p>
                  </a:txBody>
                  <a:tcPr marL="56444" marR="56444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1789113" y="2754313"/>
            <a:ext cx="4191000" cy="4013200"/>
          </a:xfrm>
          <a:prstGeom prst="rect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fontAlgn="base">
              <a:spcBef>
                <a:spcPct val="0"/>
              </a:spcBef>
              <a:spcAft>
                <a:spcPct val="0"/>
              </a:spcAft>
              <a:defRPr/>
            </a:pPr>
            <a:endParaRPr lang="tr-TR" dirty="0">
              <a:solidFill>
                <a:prstClr val="white"/>
              </a:solidFill>
              <a:latin typeface="Cambria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980113" y="3109913"/>
            <a:ext cx="4419600" cy="2590800"/>
          </a:xfrm>
          <a:prstGeom prst="rect">
            <a:avLst/>
          </a:prstGeom>
          <a:solidFill>
            <a:srgbClr val="92D05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fontAlgn="base">
              <a:spcBef>
                <a:spcPct val="0"/>
              </a:spcBef>
              <a:spcAft>
                <a:spcPct val="0"/>
              </a:spcAft>
              <a:defRPr/>
            </a:pPr>
            <a:endParaRPr lang="tr-TR" dirty="0">
              <a:solidFill>
                <a:prstClr val="white"/>
              </a:solidFill>
              <a:latin typeface="Cambria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980113" y="6005513"/>
            <a:ext cx="4419600" cy="762000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fontAlgn="base">
              <a:spcBef>
                <a:spcPct val="0"/>
              </a:spcBef>
              <a:spcAft>
                <a:spcPct val="0"/>
              </a:spcAft>
              <a:defRPr/>
            </a:pPr>
            <a:endParaRPr lang="tr-TR" dirty="0">
              <a:solidFill>
                <a:prstClr val="white"/>
              </a:solidFill>
              <a:latin typeface="Cambria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76413" y="5649913"/>
            <a:ext cx="8610600" cy="381000"/>
          </a:xfrm>
          <a:prstGeom prst="rect">
            <a:avLst/>
          </a:prstGeom>
          <a:solidFill>
            <a:srgbClr val="92D05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fontAlgn="base">
              <a:spcBef>
                <a:spcPct val="0"/>
              </a:spcBef>
              <a:spcAft>
                <a:spcPct val="0"/>
              </a:spcAft>
              <a:defRPr/>
            </a:pPr>
            <a:endParaRPr lang="tr-TR" dirty="0">
              <a:solidFill>
                <a:prstClr val="white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084328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/>
          <p:cNvSpPr>
            <a:spLocks noGrp="1"/>
          </p:cNvSpPr>
          <p:nvPr>
            <p:ph type="title"/>
          </p:nvPr>
        </p:nvSpPr>
        <p:spPr>
          <a:xfrm>
            <a:off x="1981200" y="13"/>
            <a:ext cx="9296400" cy="1527175"/>
          </a:xfrm>
        </p:spPr>
        <p:txBody>
          <a:bodyPr/>
          <a:lstStyle/>
          <a:p>
            <a:r>
              <a:rPr lang="tr-TR" altLang="en-US" noProof="0" dirty="0"/>
              <a:t>Üretim Miktarına Karar Verme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>
          <a:xfrm>
            <a:off x="1981200" y="1712913"/>
            <a:ext cx="8229600" cy="4895850"/>
          </a:xfrm>
        </p:spPr>
        <p:txBody>
          <a:bodyPr/>
          <a:lstStyle/>
          <a:p>
            <a:pPr eaLnBrk="1" hangingPunct="1"/>
            <a:r>
              <a:rPr lang="tr-TR" altLang="en-US" sz="3200" noProof="0" dirty="0"/>
              <a:t>Rekabetçi firma fiyat alıcısıdır.</a:t>
            </a:r>
          </a:p>
          <a:p>
            <a:pPr lvl="1" eaLnBrk="1" hangingPunct="1"/>
            <a:r>
              <a:rPr lang="tr-TR" altLang="en-US" sz="2800" noProof="0" dirty="0"/>
              <a:t>Kendi fiyatını belirleyemez, ve genel arz ve talep tarafından belirlenen fiyatı kullanırlar.</a:t>
            </a:r>
          </a:p>
          <a:p>
            <a:pPr eaLnBrk="1" hangingPunct="1"/>
            <a:r>
              <a:rPr lang="tr-TR" altLang="en-US" sz="3200" noProof="0" dirty="0"/>
              <a:t>Hatırlayın</a:t>
            </a:r>
          </a:p>
          <a:p>
            <a:pPr lvl="1" eaLnBrk="1" hangingPunct="1"/>
            <a:r>
              <a:rPr lang="tr-TR" altLang="en-US" sz="2800" noProof="0" dirty="0"/>
              <a:t>Maliyet eğrileri (ATC, AVC ve MC) U-şeklindedir</a:t>
            </a:r>
          </a:p>
          <a:p>
            <a:pPr lvl="1" eaLnBrk="1" hangingPunct="1"/>
            <a:r>
              <a:rPr lang="tr-TR" altLang="en-US" sz="2800" noProof="0" dirty="0"/>
              <a:t>Tam rekabette, P = MR</a:t>
            </a:r>
          </a:p>
          <a:p>
            <a:pPr lvl="1" eaLnBrk="1" hangingPunct="1"/>
            <a:r>
              <a:rPr lang="tr-TR" altLang="en-US" sz="2800" noProof="0" dirty="0"/>
              <a:t>Kar, MR = MC eşitliğini sağlayan </a:t>
            </a:r>
            <a:r>
              <a:rPr lang="tr-TR" altLang="en-US" sz="2800" noProof="0" dirty="0" err="1"/>
              <a:t>Q</a:t>
            </a:r>
            <a:r>
              <a:rPr lang="tr-TR" altLang="en-US" sz="2800" noProof="0" dirty="0"/>
              <a:t> çıktı seviyesinde maksimize edilir.</a:t>
            </a:r>
          </a:p>
        </p:txBody>
      </p:sp>
    </p:spTree>
    <p:extLst>
      <p:ext uri="{BB962C8B-B14F-4D97-AF65-F5344CB8AC3E}">
        <p14:creationId xmlns:p14="http://schemas.microsoft.com/office/powerpoint/2010/main" val="2855181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8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8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8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8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een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7463" y="3021026"/>
            <a:ext cx="3211512" cy="587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 descr="atc line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540" y="3509963"/>
            <a:ext cx="4135437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atc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2028" y="1552575"/>
            <a:ext cx="4113213" cy="254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 descr="mc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2951" y="1492250"/>
            <a:ext cx="3506788" cy="329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 descr="mr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5300" y="2882900"/>
            <a:ext cx="5983288" cy="211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 descr="q8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3277" y="1293813"/>
            <a:ext cx="2646363" cy="5059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23" name="Title 8"/>
          <p:cNvSpPr>
            <a:spLocks noGrp="1"/>
          </p:cNvSpPr>
          <p:nvPr>
            <p:ph type="title"/>
          </p:nvPr>
        </p:nvSpPr>
        <p:spPr>
          <a:xfrm>
            <a:off x="2000251" y="-230188"/>
            <a:ext cx="8229600" cy="1143001"/>
          </a:xfrm>
        </p:spPr>
        <p:txBody>
          <a:bodyPr/>
          <a:lstStyle/>
          <a:p>
            <a:pPr algn="ctr" eaLnBrk="1" hangingPunct="1"/>
            <a:r>
              <a:rPr lang="tr-TR" altLang="en-US" noProof="0" dirty="0">
                <a:latin typeface="Cambria"/>
                <a:cs typeface="Cambria"/>
              </a:rPr>
              <a:t>Kar Maksimizasyonu</a:t>
            </a:r>
          </a:p>
        </p:txBody>
      </p:sp>
      <p:pic>
        <p:nvPicPr>
          <p:cNvPr id="34824" name="Picture 3" descr="axes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5301" y="1082677"/>
            <a:ext cx="5730875" cy="545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/>
        </p:nvSpPr>
        <p:spPr>
          <a:xfrm>
            <a:off x="2825501" y="1116561"/>
            <a:ext cx="960071" cy="52861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" tIns="0" rIns="0" bIns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tr-TR" sz="1600" b="1" dirty="0">
                <a:effectLst/>
                <a:latin typeface="Cambria"/>
                <a:ea typeface="ＭＳ 明朝"/>
                <a:cs typeface="Cambria"/>
              </a:rPr>
              <a:t>Fiyat ve Maliyet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211046" y="6164819"/>
            <a:ext cx="1732829" cy="52861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" tIns="0" rIns="0" bIns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tr-TR" sz="1600" b="1" dirty="0">
                <a:effectLst/>
                <a:latin typeface="Cambria"/>
                <a:ea typeface="ＭＳ 明朝"/>
                <a:cs typeface="Cambria"/>
              </a:rPr>
              <a:t>Miktar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433784" y="3160924"/>
            <a:ext cx="541935" cy="32822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" tIns="0" rIns="0" bIns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tr-TR" sz="1600" b="1" dirty="0">
                <a:effectLst/>
                <a:latin typeface="Cambria"/>
                <a:ea typeface="ＭＳ 明朝"/>
                <a:cs typeface="Cambria"/>
              </a:rPr>
              <a:t>Kar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565882" y="1187983"/>
            <a:ext cx="1555891" cy="80709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" tIns="0" rIns="0" bIns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tr-TR" sz="1600" b="1" dirty="0">
                <a:effectLst/>
                <a:latin typeface="Cambria"/>
                <a:ea typeface="ＭＳ 明朝"/>
                <a:cs typeface="Cambria"/>
              </a:rPr>
              <a:t>Maksimum kar bu noktada oluşur, MC=MR iken.</a:t>
            </a:r>
          </a:p>
        </p:txBody>
      </p:sp>
    </p:spTree>
    <p:extLst>
      <p:ext uri="{BB962C8B-B14F-4D97-AF65-F5344CB8AC3E}">
        <p14:creationId xmlns:p14="http://schemas.microsoft.com/office/powerpoint/2010/main" val="3690632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/>
          <p:cNvSpPr>
            <a:spLocks noGrp="1"/>
          </p:cNvSpPr>
          <p:nvPr>
            <p:ph type="title"/>
          </p:nvPr>
        </p:nvSpPr>
        <p:spPr>
          <a:xfrm>
            <a:off x="1981200" y="13"/>
            <a:ext cx="8229600" cy="1527175"/>
          </a:xfrm>
        </p:spPr>
        <p:txBody>
          <a:bodyPr/>
          <a:lstStyle/>
          <a:p>
            <a:r>
              <a:rPr lang="tr-TR" altLang="en-US" noProof="0" dirty="0"/>
              <a:t>Kar Hesaplaması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36866" name="Content Placeholder 2"/>
          <p:cNvSpPr>
            <a:spLocks noGrp="1"/>
          </p:cNvSpPr>
          <p:nvPr>
            <p:ph idx="1"/>
          </p:nvPr>
        </p:nvSpPr>
        <p:spPr>
          <a:xfrm>
            <a:off x="1981199" y="1712913"/>
            <a:ext cx="8411497" cy="4895850"/>
          </a:xfrm>
        </p:spPr>
        <p:txBody>
          <a:bodyPr/>
          <a:lstStyle/>
          <a:p>
            <a:r>
              <a:rPr lang="tr-TR" altLang="en-US" sz="2800" noProof="0" dirty="0">
                <a:latin typeface="Cambria"/>
                <a:cs typeface="Cambria"/>
              </a:rPr>
              <a:t>Karı hesaplamak için hasılatı ve maliyeti bilmemiz gerekir.</a:t>
            </a:r>
          </a:p>
          <a:p>
            <a:pPr lvl="1"/>
            <a:r>
              <a:rPr lang="tr-TR" altLang="en-US" sz="2400" noProof="0" dirty="0">
                <a:latin typeface="Cambria"/>
                <a:cs typeface="Cambria"/>
              </a:rPr>
              <a:t>Tam rekabetçi bir firma için, </a:t>
            </a:r>
            <a:r>
              <a:rPr lang="tr-TR" altLang="en-US" sz="2400" noProof="0" dirty="0"/>
              <a:t>hasılat fiyata (piyasa tarafından belirlenir) </a:t>
            </a:r>
            <a:r>
              <a:rPr lang="tr-TR" altLang="en-US" sz="2400" noProof="0" dirty="0">
                <a:latin typeface="Cambria"/>
                <a:cs typeface="Cambria"/>
              </a:rPr>
              <a:t>ve satılan miktara bakarak belirlenir.</a:t>
            </a:r>
          </a:p>
          <a:p>
            <a:pPr lvl="1"/>
            <a:r>
              <a:rPr lang="tr-TR" altLang="en-US" sz="2400" noProof="0" dirty="0">
                <a:latin typeface="Cambria"/>
                <a:cs typeface="Cambria"/>
              </a:rPr>
              <a:t>Maliyetler satılan miktar </a:t>
            </a:r>
            <a:r>
              <a:rPr lang="tr-TR" altLang="en-US" sz="2400" noProof="0" dirty="0"/>
              <a:t>ile belirlenir.</a:t>
            </a:r>
            <a:endParaRPr lang="tr-TR" altLang="en-US" sz="2400" noProof="0" dirty="0">
              <a:latin typeface="Cambria"/>
              <a:cs typeface="Cambria"/>
            </a:endParaRPr>
          </a:p>
          <a:p>
            <a:r>
              <a:rPr lang="tr-TR" altLang="en-US" sz="2800" noProof="0" dirty="0">
                <a:latin typeface="Cambria"/>
                <a:cs typeface="Cambria"/>
              </a:rPr>
              <a:t>Firma için,</a:t>
            </a:r>
          </a:p>
          <a:p>
            <a:endParaRPr lang="tr-TR" altLang="en-US" sz="2800" noProof="0" dirty="0">
              <a:latin typeface="Cambria"/>
              <a:cs typeface="Cambria"/>
            </a:endParaRPr>
          </a:p>
          <a:p>
            <a:endParaRPr lang="tr-TR" altLang="en-US" sz="2800" noProof="0" dirty="0">
              <a:latin typeface="Cambria"/>
              <a:cs typeface="Cambria"/>
            </a:endParaRPr>
          </a:p>
          <a:p>
            <a:r>
              <a:rPr lang="tr-TR" altLang="en-US" sz="2400" noProof="0" dirty="0">
                <a:latin typeface="Cambria"/>
                <a:cs typeface="Cambria"/>
              </a:rPr>
              <a:t>Mantık: Kar = (satılan birim) × (birim başına ortalama kar)</a:t>
            </a:r>
          </a:p>
        </p:txBody>
      </p:sp>
      <p:graphicFrame>
        <p:nvGraphicFramePr>
          <p:cNvPr id="36867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3825800"/>
              </p:ext>
            </p:extLst>
          </p:nvPr>
        </p:nvGraphicFramePr>
        <p:xfrm>
          <a:off x="3160713" y="4702175"/>
          <a:ext cx="4727575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5" name="Equation" r:id="rId4" imgW="1168400" imgH="279400" progId="Equation.DSMT4">
                  <p:embed/>
                </p:oleObj>
              </mc:Choice>
              <mc:Fallback>
                <p:oleObj name="Equation" r:id="rId4" imgW="1168400" imgH="2794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60713" y="4702175"/>
                        <a:ext cx="4727575" cy="1130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607989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itle 1"/>
          <p:cNvSpPr>
            <a:spLocks noGrp="1"/>
          </p:cNvSpPr>
          <p:nvPr>
            <p:ph type="title"/>
          </p:nvPr>
        </p:nvSpPr>
        <p:spPr>
          <a:xfrm>
            <a:off x="1981200" y="13"/>
            <a:ext cx="8229600" cy="1527175"/>
          </a:xfrm>
        </p:spPr>
        <p:txBody>
          <a:bodyPr/>
          <a:lstStyle/>
          <a:p>
            <a:r>
              <a:rPr lang="tr-TR" altLang="en-US" noProof="0" dirty="0">
                <a:latin typeface="Cambria"/>
                <a:cs typeface="Cambria"/>
              </a:rPr>
              <a:t>Kısa-Dönemde Kapama Kararı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>
          <a:xfrm>
            <a:off x="1749428" y="1712913"/>
            <a:ext cx="5370939" cy="4895850"/>
          </a:xfrm>
        </p:spPr>
        <p:txBody>
          <a:bodyPr/>
          <a:lstStyle/>
          <a:p>
            <a:pPr eaLnBrk="1" hangingPunct="1"/>
            <a:r>
              <a:rPr lang="tr-TR" altLang="en-US" sz="2800" noProof="0" dirty="0"/>
              <a:t>Firmalar her zaman kar yapamazlar.</a:t>
            </a:r>
            <a:endParaRPr lang="tr-TR" altLang="ja-JP" sz="2800" noProof="0" dirty="0"/>
          </a:p>
          <a:p>
            <a:pPr lvl="1" eaLnBrk="1" hangingPunct="1"/>
            <a:r>
              <a:rPr lang="tr-TR" altLang="en-US" sz="2400" noProof="0" dirty="0"/>
              <a:t>Yazın kayak merkezi</a:t>
            </a:r>
          </a:p>
          <a:p>
            <a:pPr lvl="1" eaLnBrk="1" hangingPunct="1"/>
            <a:r>
              <a:rPr lang="tr-TR" altLang="en-US" sz="2400" noProof="0" dirty="0"/>
              <a:t>Kışın sörf mağazası</a:t>
            </a:r>
          </a:p>
          <a:p>
            <a:pPr eaLnBrk="1" hangingPunct="1"/>
            <a:r>
              <a:rPr lang="tr-TR" altLang="en-US" sz="2800" noProof="0" dirty="0"/>
              <a:t>Shut</a:t>
            </a:r>
            <a:r>
              <a:rPr lang="tr-TR" altLang="en-US" sz="2800" dirty="0"/>
              <a:t>-</a:t>
            </a:r>
            <a:r>
              <a:rPr lang="tr-TR" altLang="en-US" sz="2800" noProof="0" dirty="0" err="1"/>
              <a:t>Down</a:t>
            </a:r>
            <a:r>
              <a:rPr lang="tr-TR" altLang="en-US" sz="2800" noProof="0" dirty="0"/>
              <a:t> (Kapama)</a:t>
            </a:r>
          </a:p>
          <a:p>
            <a:pPr lvl="1" eaLnBrk="1" hangingPunct="1"/>
            <a:r>
              <a:rPr lang="tr-TR" altLang="en-US" sz="2400" noProof="0" dirty="0"/>
              <a:t>Firma eğer değişken maliyetleri karşılayamıyorsa kısa-dönemde </a:t>
            </a:r>
            <a:r>
              <a:rPr lang="tr-TR" altLang="en-US" sz="2400" noProof="0" dirty="0" err="1"/>
              <a:t>shut</a:t>
            </a:r>
            <a:r>
              <a:rPr lang="tr-TR" altLang="en-US" sz="2400" dirty="0"/>
              <a:t>-</a:t>
            </a:r>
            <a:r>
              <a:rPr lang="tr-TR" altLang="en-US" sz="2400" noProof="0" dirty="0" err="1"/>
              <a:t>down</a:t>
            </a:r>
            <a:r>
              <a:rPr lang="tr-TR" altLang="en-US" sz="2400" noProof="0" dirty="0"/>
              <a:t> yapabilir.</a:t>
            </a:r>
          </a:p>
          <a:p>
            <a:pPr lvl="1" eaLnBrk="1" hangingPunct="1"/>
            <a:r>
              <a:rPr lang="tr-TR" altLang="en-US" sz="2400" b="1" noProof="0" dirty="0" err="1"/>
              <a:t>Shut</a:t>
            </a:r>
            <a:r>
              <a:rPr lang="tr-TR" altLang="en-US" sz="2400" b="1" dirty="0"/>
              <a:t>-</a:t>
            </a:r>
            <a:r>
              <a:rPr lang="tr-TR" altLang="en-US" sz="2400" b="1" noProof="0" dirty="0" err="1"/>
              <a:t>down</a:t>
            </a:r>
            <a:r>
              <a:rPr lang="tr-TR" altLang="en-US" sz="2400" b="1" noProof="0" dirty="0"/>
              <a:t> geçicidir ve kalıcı olarak kapamadan ve sektörden çıkmaktan farklıdır.</a:t>
            </a:r>
          </a:p>
        </p:txBody>
      </p:sp>
      <p:pic>
        <p:nvPicPr>
          <p:cNvPr id="20484" name="Picture 7" descr="G:\DirkTextbookN\Jpegs(All)\NewjpgsJuly\dreamstimesmall_480362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72" b="39565"/>
          <a:stretch>
            <a:fillRect/>
          </a:stretch>
        </p:blipFill>
        <p:spPr bwMode="auto">
          <a:xfrm>
            <a:off x="7148930" y="1783547"/>
            <a:ext cx="397192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5" name="Picture 8" descr="G:\DirkTextbookN\Jpegs(All)\NewjpgsJuly\dreamstimesmall_14322065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9" t="4135" r="3375" b="6934"/>
          <a:stretch>
            <a:fillRect/>
          </a:stretch>
        </p:blipFill>
        <p:spPr bwMode="auto">
          <a:xfrm>
            <a:off x="8020063" y="2841369"/>
            <a:ext cx="2616200" cy="379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58415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0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0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0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04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04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20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/>
          <p:cNvSpPr>
            <a:spLocks noGrp="1"/>
          </p:cNvSpPr>
          <p:nvPr>
            <p:ph type="title"/>
          </p:nvPr>
        </p:nvSpPr>
        <p:spPr>
          <a:xfrm>
            <a:off x="1295400" y="13"/>
            <a:ext cx="9786756" cy="1527175"/>
          </a:xfrm>
        </p:spPr>
        <p:txBody>
          <a:bodyPr/>
          <a:lstStyle/>
          <a:p>
            <a:r>
              <a:rPr lang="tr-TR" altLang="en-US" noProof="0" dirty="0">
                <a:latin typeface="Cambria"/>
                <a:cs typeface="Cambria"/>
              </a:rPr>
              <a:t>Sinyal Verme / </a:t>
            </a:r>
            <a:r>
              <a:rPr lang="tr-TR" altLang="en-US" noProof="0" dirty="0" err="1">
                <a:latin typeface="Cambria"/>
                <a:cs typeface="Cambria"/>
              </a:rPr>
              <a:t>Shut</a:t>
            </a:r>
            <a:r>
              <a:rPr lang="tr-TR" altLang="en-US" dirty="0"/>
              <a:t>-</a:t>
            </a:r>
            <a:r>
              <a:rPr lang="tr-TR" altLang="en-US" noProof="0" dirty="0" err="1">
                <a:latin typeface="Cambria"/>
                <a:cs typeface="Cambria"/>
              </a:rPr>
              <a:t>Down</a:t>
            </a:r>
            <a:r>
              <a:rPr lang="tr-TR" altLang="en-US" noProof="0" dirty="0">
                <a:latin typeface="Cambria"/>
                <a:cs typeface="Cambria"/>
              </a:rPr>
              <a:t> Kararı</a:t>
            </a: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>
          <a:xfrm>
            <a:off x="1330146" y="1538755"/>
            <a:ext cx="8427796" cy="5232400"/>
          </a:xfrm>
        </p:spPr>
        <p:txBody>
          <a:bodyPr/>
          <a:lstStyle/>
          <a:p>
            <a:pPr eaLnBrk="1" hangingPunct="1"/>
            <a:r>
              <a:rPr lang="tr-TR" altLang="en-US" sz="3200" noProof="0" dirty="0"/>
              <a:t>Kar ve zarar firmalar için sinyal işlevi görür.</a:t>
            </a:r>
          </a:p>
          <a:p>
            <a:pPr eaLnBrk="1" hangingPunct="1"/>
            <a:r>
              <a:rPr lang="tr-TR" altLang="en-US" sz="3200" noProof="0" dirty="0"/>
              <a:t>Sinyaller</a:t>
            </a:r>
          </a:p>
          <a:p>
            <a:pPr lvl="1" eaLnBrk="1" hangingPunct="1"/>
            <a:r>
              <a:rPr lang="tr-TR" altLang="en-US" sz="2800" noProof="0" dirty="0"/>
              <a:t>Piyasanın karlılığı hakkında bilgi aktarır.</a:t>
            </a:r>
          </a:p>
          <a:p>
            <a:pPr lvl="1" eaLnBrk="1" hangingPunct="1"/>
            <a:r>
              <a:rPr lang="tr-TR" altLang="en-US" sz="2800" noProof="0" dirty="0"/>
              <a:t>Pozitif Kar</a:t>
            </a:r>
          </a:p>
          <a:p>
            <a:pPr lvl="2" eaLnBrk="1" hangingPunct="1"/>
            <a:r>
              <a:rPr lang="tr-TR" altLang="en-US" sz="2400" noProof="0" dirty="0">
                <a:latin typeface="Cambria"/>
                <a:ea typeface="Cambria"/>
                <a:cs typeface="Cambria"/>
              </a:rPr>
              <a:t>Karlılığın bir sinyali. Uzun-dönemde firmalar sektöre girer.</a:t>
            </a:r>
          </a:p>
          <a:p>
            <a:pPr lvl="1" eaLnBrk="1" hangingPunct="1"/>
            <a:r>
              <a:rPr lang="tr-TR" altLang="en-US" sz="2800" noProof="0" dirty="0"/>
              <a:t>Negatif Kar (Kayıp)</a:t>
            </a:r>
          </a:p>
          <a:p>
            <a:pPr lvl="2" eaLnBrk="1" hangingPunct="1"/>
            <a:r>
              <a:rPr lang="tr-TR" altLang="en-US" sz="2400" noProof="0" dirty="0">
                <a:latin typeface="Cambria"/>
                <a:ea typeface="Cambria"/>
                <a:cs typeface="Cambria"/>
              </a:rPr>
              <a:t>Firmanın başka bir yerde daha iyi yapabileceğinin sinyalidir. Firmalar kısa-dönemde shut</a:t>
            </a:r>
            <a:r>
              <a:rPr lang="tr-TR" altLang="en-US" sz="2400" dirty="0">
                <a:latin typeface="Cambria"/>
                <a:ea typeface="Cambria"/>
                <a:cs typeface="Cambria"/>
              </a:rPr>
              <a:t>-</a:t>
            </a:r>
            <a:r>
              <a:rPr lang="tr-TR" altLang="en-US" sz="2400" noProof="0" dirty="0" err="1">
                <a:latin typeface="Cambria"/>
                <a:ea typeface="Cambria"/>
                <a:cs typeface="Cambria"/>
              </a:rPr>
              <a:t>down</a:t>
            </a:r>
            <a:r>
              <a:rPr lang="tr-TR" altLang="en-US" sz="2400" noProof="0" dirty="0">
                <a:latin typeface="Cambria"/>
                <a:ea typeface="Cambria"/>
                <a:cs typeface="Cambria"/>
              </a:rPr>
              <a:t> yapabilir ya da uzun-dönemde firmalar sektörden çıkar.</a:t>
            </a:r>
          </a:p>
        </p:txBody>
      </p:sp>
      <p:pic>
        <p:nvPicPr>
          <p:cNvPr id="21508" name="Picture 5" descr="G:\DirkTextbookN\Jpegs(All)\NewjpgsJuly\iStock_000010424025Small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7849" y="3117047"/>
            <a:ext cx="2724151" cy="2154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00456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15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1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15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15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215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215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itle 1"/>
          <p:cNvSpPr>
            <a:spLocks noGrp="1"/>
          </p:cNvSpPr>
          <p:nvPr>
            <p:ph type="title"/>
          </p:nvPr>
        </p:nvSpPr>
        <p:spPr>
          <a:xfrm>
            <a:off x="1981200" y="13"/>
            <a:ext cx="8229600" cy="1527175"/>
          </a:xfrm>
        </p:spPr>
        <p:txBody>
          <a:bodyPr/>
          <a:lstStyle/>
          <a:p>
            <a:r>
              <a:rPr lang="tr-TR" altLang="en-US" dirty="0"/>
              <a:t>Hafta #7 Konu Başlıkları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12290" name="Content Placeholder 2"/>
          <p:cNvSpPr>
            <a:spLocks noGrp="1"/>
          </p:cNvSpPr>
          <p:nvPr>
            <p:ph idx="1"/>
          </p:nvPr>
        </p:nvSpPr>
        <p:spPr>
          <a:xfrm>
            <a:off x="1981200" y="1712919"/>
            <a:ext cx="8229600" cy="3541839"/>
          </a:xfrm>
        </p:spPr>
        <p:txBody>
          <a:bodyPr/>
          <a:lstStyle/>
          <a:p>
            <a:pPr marL="514350" indent="-514350" eaLnBrk="1" hangingPunct="1">
              <a:buFont typeface="+mj-lt"/>
              <a:buAutoNum type="arabicPeriod"/>
            </a:pPr>
            <a:r>
              <a:rPr lang="tr-TR" sz="2400" noProof="0" dirty="0">
                <a:latin typeface="Cambria"/>
                <a:ea typeface="MS PGothic" charset="0"/>
                <a:cs typeface="Cambria"/>
              </a:rPr>
              <a:t>Tam Rekabetçi Piyasa</a:t>
            </a:r>
          </a:p>
          <a:p>
            <a:pPr marL="514350" indent="-514350" eaLnBrk="1" hangingPunct="1">
              <a:buFont typeface="+mj-lt"/>
              <a:buAutoNum type="arabicPeriod"/>
            </a:pPr>
            <a:r>
              <a:rPr lang="tr-TR" sz="2400" noProof="0" dirty="0">
                <a:latin typeface="Cambria"/>
                <a:ea typeface="MS PGothic" charset="0"/>
                <a:cs typeface="Cambria"/>
              </a:rPr>
              <a:t>Ekonomik Kar</a:t>
            </a:r>
          </a:p>
          <a:p>
            <a:pPr marL="514350" indent="-514350" eaLnBrk="1" hangingPunct="1">
              <a:buFont typeface="+mj-lt"/>
              <a:buAutoNum type="arabicPeriod"/>
            </a:pPr>
            <a:r>
              <a:rPr lang="tr-TR" sz="2400" noProof="0" dirty="0">
                <a:latin typeface="Cambria"/>
                <a:ea typeface="MS PGothic" charset="0"/>
                <a:cs typeface="Cambria"/>
              </a:rPr>
              <a:t>Kar Maksimizasyonu*</a:t>
            </a:r>
          </a:p>
          <a:p>
            <a:pPr marL="514350" indent="-514350" eaLnBrk="1" hangingPunct="1">
              <a:buFont typeface="+mj-lt"/>
              <a:buAutoNum type="arabicPeriod"/>
            </a:pPr>
            <a:r>
              <a:rPr lang="tr-TR" sz="2400" noProof="0" dirty="0" err="1">
                <a:latin typeface="Cambria"/>
                <a:ea typeface="MS PGothic" charset="0"/>
                <a:cs typeface="Cambria"/>
              </a:rPr>
              <a:t>Shut</a:t>
            </a:r>
            <a:r>
              <a:rPr lang="tr-TR" sz="2400" dirty="0">
                <a:ea typeface="MS PGothic" charset="0"/>
              </a:rPr>
              <a:t>-</a:t>
            </a:r>
            <a:r>
              <a:rPr lang="tr-TR" sz="2400" noProof="0" dirty="0" err="1">
                <a:latin typeface="Cambria"/>
                <a:ea typeface="MS PGothic" charset="0"/>
                <a:cs typeface="Cambria"/>
              </a:rPr>
              <a:t>Down</a:t>
            </a:r>
            <a:r>
              <a:rPr lang="tr-TR" sz="2400" noProof="0" dirty="0">
                <a:latin typeface="Cambria"/>
                <a:ea typeface="MS PGothic" charset="0"/>
                <a:cs typeface="Cambria"/>
              </a:rPr>
              <a:t> / Giriş &amp; Çıkış Kararları*</a:t>
            </a:r>
          </a:p>
          <a:p>
            <a:pPr marL="514350" indent="-514350" eaLnBrk="1" hangingPunct="1">
              <a:buFont typeface="+mj-lt"/>
              <a:buAutoNum type="arabicPeriod"/>
            </a:pPr>
            <a:r>
              <a:rPr lang="tr-TR" sz="2400" noProof="0" dirty="0">
                <a:latin typeface="Cambria"/>
                <a:ea typeface="MS PGothic" charset="0"/>
                <a:cs typeface="Cambria"/>
              </a:rPr>
              <a:t>Kısa</a:t>
            </a:r>
            <a:r>
              <a:rPr lang="tr-TR" sz="2400" noProof="0" dirty="0">
                <a:ea typeface="MS PGothic" charset="0"/>
              </a:rPr>
              <a:t>-Dönem</a:t>
            </a:r>
            <a:r>
              <a:rPr lang="tr-TR" sz="2400" noProof="0" dirty="0">
                <a:latin typeface="Cambria"/>
                <a:ea typeface="MS PGothic" charset="0"/>
                <a:cs typeface="Cambria"/>
              </a:rPr>
              <a:t> &amp; </a:t>
            </a:r>
            <a:r>
              <a:rPr lang="tr-TR" sz="2400" noProof="0" dirty="0">
                <a:ea typeface="MS PGothic" charset="0"/>
              </a:rPr>
              <a:t>Uzun-Dönem</a:t>
            </a:r>
            <a:r>
              <a:rPr lang="tr-TR" sz="2400" noProof="0" dirty="0">
                <a:latin typeface="Cambria"/>
                <a:ea typeface="MS PGothic" charset="0"/>
                <a:cs typeface="Cambria"/>
              </a:rPr>
              <a:t> Piyasa Arzı</a:t>
            </a:r>
          </a:p>
          <a:p>
            <a:pPr marL="514350" indent="-514350" eaLnBrk="1" hangingPunct="1">
              <a:buFont typeface="+mj-lt"/>
              <a:buAutoNum type="arabicPeriod"/>
            </a:pPr>
            <a:r>
              <a:rPr lang="tr-TR" sz="2400" noProof="0" dirty="0">
                <a:latin typeface="Cambria"/>
                <a:ea typeface="MS PGothic" charset="0"/>
                <a:cs typeface="Cambria"/>
              </a:rPr>
              <a:t>Uzun-Dönem Piyasa Dengesi*</a:t>
            </a:r>
          </a:p>
          <a:p>
            <a:pPr marL="514350" indent="-514350" eaLnBrk="1" hangingPunct="1">
              <a:buFont typeface="+mj-lt"/>
              <a:buAutoNum type="arabicPeriod"/>
            </a:pPr>
            <a:r>
              <a:rPr lang="tr-TR" sz="2400" noProof="0" dirty="0">
                <a:latin typeface="Cambria"/>
                <a:ea typeface="MS PGothic" charset="0"/>
                <a:cs typeface="Cambria"/>
              </a:rPr>
              <a:t>KD &amp; UD Analizleri*</a:t>
            </a:r>
            <a:endParaRPr lang="tr-TR" sz="2400" cap="none" noProof="0" dirty="0">
              <a:latin typeface="Cambria"/>
              <a:ea typeface="MS PGothic" charset="0"/>
              <a:cs typeface="Cambria"/>
            </a:endParaRPr>
          </a:p>
          <a:p>
            <a:pPr marL="0" indent="0" eaLnBrk="1" hangingPunct="1">
              <a:buNone/>
            </a:pPr>
            <a:r>
              <a:rPr lang="tr-TR" altLang="en-US" sz="1600" dirty="0">
                <a:ea typeface="MS PGothic" charset="0"/>
              </a:rPr>
              <a:t>"</a:t>
            </a:r>
            <a:r>
              <a:rPr lang="tr-TR" altLang="en-US" sz="1600" noProof="0" dirty="0">
                <a:ea typeface="MS PGothic" charset="0"/>
              </a:rPr>
              <a:t>*" En önemli konu başlıklarını belirtir. </a:t>
            </a:r>
          </a:p>
          <a:p>
            <a:pPr marL="0" indent="0" eaLnBrk="1" hangingPunct="1">
              <a:buNone/>
            </a:pPr>
            <a:r>
              <a:rPr lang="tr-TR" altLang="en-US" sz="1600" noProof="0" dirty="0" err="1">
                <a:ea typeface="MS PGothic" charset="0"/>
              </a:rPr>
              <a:t>Mateer</a:t>
            </a:r>
            <a:r>
              <a:rPr lang="tr-TR" altLang="en-US" sz="1600" noProof="0" dirty="0">
                <a:ea typeface="MS PGothic" charset="0"/>
              </a:rPr>
              <a:t> ve </a:t>
            </a:r>
            <a:r>
              <a:rPr lang="tr-TR" altLang="en-US" sz="1600" noProof="0" dirty="0" err="1">
                <a:ea typeface="MS PGothic" charset="0"/>
              </a:rPr>
              <a:t>Coppock</a:t>
            </a:r>
            <a:r>
              <a:rPr lang="tr-TR" altLang="en-US" sz="1600" noProof="0" dirty="0">
                <a:ea typeface="MS PGothic" charset="0"/>
              </a:rPr>
              <a:t>: Bölüm #9</a:t>
            </a:r>
          </a:p>
          <a:p>
            <a:pPr marL="0" indent="0" eaLnBrk="1" hangingPunct="1">
              <a:buNone/>
            </a:pPr>
            <a:endParaRPr lang="tr-TR" altLang="en-US" sz="1800" noProof="0" dirty="0">
              <a:latin typeface="Cambria"/>
              <a:ea typeface="MS PGothic" charset="0"/>
              <a:cs typeface="Cambria"/>
            </a:endParaRPr>
          </a:p>
          <a:p>
            <a:pPr marL="0" indent="0" eaLnBrk="1" hangingPunct="1">
              <a:buNone/>
            </a:pPr>
            <a:endParaRPr lang="tr-TR" sz="2800" noProof="0" dirty="0">
              <a:latin typeface="Cambria"/>
              <a:ea typeface="MS PGothic" charset="0"/>
              <a:cs typeface="Cambria"/>
            </a:endParaRPr>
          </a:p>
          <a:p>
            <a:pPr marL="514350" indent="-514350" eaLnBrk="1" hangingPunct="1">
              <a:buFont typeface="+mj-lt"/>
              <a:buAutoNum type="arabicPeriod"/>
            </a:pPr>
            <a:endParaRPr lang="tr-TR" sz="2800" noProof="0" dirty="0">
              <a:latin typeface="Cambria"/>
              <a:ea typeface="MS PGothic" charset="0"/>
              <a:cs typeface="Cambria"/>
            </a:endParaRPr>
          </a:p>
          <a:p>
            <a:pPr marL="514350" indent="-514350" eaLnBrk="1" hangingPunct="1">
              <a:buFont typeface="+mj-lt"/>
              <a:buAutoNum type="arabicPeriod"/>
            </a:pPr>
            <a:endParaRPr lang="tr-TR" sz="2800" cap="none" noProof="0" dirty="0">
              <a:latin typeface="Cambria"/>
              <a:ea typeface="MS PGothic" charset="0"/>
              <a:cs typeface="Cambria"/>
            </a:endParaRPr>
          </a:p>
          <a:p>
            <a:pPr marL="0" indent="0" eaLnBrk="1" hangingPunct="1">
              <a:buNone/>
            </a:pPr>
            <a:endParaRPr lang="tr-TR" altLang="en-US" sz="1800" noProof="0" dirty="0">
              <a:latin typeface="Cambria"/>
              <a:ea typeface="MS PGothic" charset="0"/>
              <a:cs typeface="Cambri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8DE0F1-895A-754A-94BD-6DD64D4AF937}"/>
              </a:ext>
            </a:extLst>
          </p:cNvPr>
          <p:cNvSpPr txBox="1"/>
          <p:nvPr/>
        </p:nvSpPr>
        <p:spPr>
          <a:xfrm>
            <a:off x="266700" y="5791200"/>
            <a:ext cx="11696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u="sng" dirty="0">
                <a:solidFill>
                  <a:srgbClr val="FF0000"/>
                </a:solidFill>
                <a:latin typeface="Cambria"/>
              </a:rPr>
              <a:t>Önemli Not</a:t>
            </a:r>
            <a:r>
              <a:rPr lang="tr-TR" dirty="0">
                <a:solidFill>
                  <a:srgbClr val="FF0000"/>
                </a:solidFill>
                <a:latin typeface="Cambria"/>
              </a:rPr>
              <a:t>: Fiyat için "F", "P" ve "</a:t>
            </a:r>
            <a:r>
              <a:rPr lang="tr-TR" dirty="0" err="1">
                <a:solidFill>
                  <a:srgbClr val="FF0000"/>
                </a:solidFill>
                <a:latin typeface="Cambria"/>
              </a:rPr>
              <a:t>Price</a:t>
            </a:r>
            <a:r>
              <a:rPr lang="tr-TR" dirty="0">
                <a:solidFill>
                  <a:srgbClr val="FF0000"/>
                </a:solidFill>
                <a:latin typeface="Cambria"/>
              </a:rPr>
              <a:t>"; Miktar (Çıktı) için "M", "</a:t>
            </a:r>
            <a:r>
              <a:rPr lang="tr-TR" dirty="0" err="1">
                <a:solidFill>
                  <a:srgbClr val="FF0000"/>
                </a:solidFill>
                <a:latin typeface="Cambria"/>
              </a:rPr>
              <a:t>Q</a:t>
            </a:r>
            <a:r>
              <a:rPr lang="tr-TR" dirty="0">
                <a:solidFill>
                  <a:srgbClr val="FF0000"/>
                </a:solidFill>
                <a:latin typeface="Cambria"/>
              </a:rPr>
              <a:t>" ve "</a:t>
            </a:r>
            <a:r>
              <a:rPr lang="tr-TR" dirty="0" err="1">
                <a:solidFill>
                  <a:srgbClr val="FF0000"/>
                </a:solidFill>
                <a:latin typeface="Cambria"/>
              </a:rPr>
              <a:t>Quantity</a:t>
            </a:r>
            <a:r>
              <a:rPr lang="tr-TR" dirty="0">
                <a:solidFill>
                  <a:srgbClr val="FF0000"/>
                </a:solidFill>
                <a:latin typeface="Cambria"/>
              </a:rPr>
              <a:t>"; Talep için "T", "D" ve "</a:t>
            </a:r>
            <a:r>
              <a:rPr lang="tr-TR" dirty="0" err="1">
                <a:solidFill>
                  <a:srgbClr val="FF0000"/>
                </a:solidFill>
                <a:latin typeface="Cambria"/>
              </a:rPr>
              <a:t>Demand</a:t>
            </a:r>
            <a:r>
              <a:rPr lang="tr-TR" dirty="0">
                <a:solidFill>
                  <a:srgbClr val="FF0000"/>
                </a:solidFill>
                <a:latin typeface="Cambria"/>
              </a:rPr>
              <a:t>"; Arz için "A", "S" ve "</a:t>
            </a:r>
            <a:r>
              <a:rPr lang="tr-TR" dirty="0" err="1">
                <a:solidFill>
                  <a:srgbClr val="FF0000"/>
                </a:solidFill>
                <a:latin typeface="Cambria"/>
              </a:rPr>
              <a:t>Supply</a:t>
            </a:r>
            <a:r>
              <a:rPr lang="tr-TR" dirty="0">
                <a:solidFill>
                  <a:srgbClr val="FF0000"/>
                </a:solidFill>
                <a:latin typeface="Cambria"/>
              </a:rPr>
              <a:t>"; Denge için "E" ve "</a:t>
            </a:r>
            <a:r>
              <a:rPr lang="tr-TR" dirty="0" err="1">
                <a:solidFill>
                  <a:srgbClr val="FF0000"/>
                </a:solidFill>
                <a:latin typeface="Cambria"/>
              </a:rPr>
              <a:t>Equilibrium</a:t>
            </a:r>
            <a:r>
              <a:rPr lang="tr-TR" dirty="0">
                <a:solidFill>
                  <a:srgbClr val="FF0000"/>
                </a:solidFill>
                <a:latin typeface="Cambria"/>
              </a:rPr>
              <a:t>"; Kısa-Dönem için "KD" , "SR" ve "</a:t>
            </a:r>
            <a:r>
              <a:rPr lang="tr-TR" dirty="0" err="1">
                <a:solidFill>
                  <a:srgbClr val="FF0000"/>
                </a:solidFill>
                <a:latin typeface="Cambria"/>
              </a:rPr>
              <a:t>Short</a:t>
            </a:r>
            <a:r>
              <a:rPr lang="tr-TR" dirty="0">
                <a:solidFill>
                  <a:srgbClr val="FF0000"/>
                </a:solidFill>
                <a:latin typeface="Cambria"/>
              </a:rPr>
              <a:t>-Run"; Uzun-Dönem için "UD", "LR" ve "</a:t>
            </a:r>
            <a:r>
              <a:rPr lang="tr-TR" dirty="0" err="1">
                <a:solidFill>
                  <a:srgbClr val="FF0000"/>
                </a:solidFill>
                <a:latin typeface="Cambria"/>
              </a:rPr>
              <a:t>Long</a:t>
            </a:r>
            <a:r>
              <a:rPr lang="tr-TR" dirty="0">
                <a:solidFill>
                  <a:srgbClr val="FF0000"/>
                </a:solidFill>
                <a:latin typeface="Cambria"/>
              </a:rPr>
              <a:t>-Run" eş anlamlı olarak kullanılmıştır. </a:t>
            </a:r>
          </a:p>
          <a:p>
            <a:endParaRPr lang="tr-TR" dirty="0"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8896529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een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125" y="2465388"/>
            <a:ext cx="6688139" cy="1630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 descr="yellow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125" y="4081476"/>
            <a:ext cx="6688139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red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125" y="4595826"/>
            <a:ext cx="6688139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2" name="Picture 5" descr="axes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9482" y="2020890"/>
            <a:ext cx="5543551" cy="397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 descr="atc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3704" y="2070113"/>
            <a:ext cx="2828925" cy="2024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atcline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8563" y="4003684"/>
            <a:ext cx="4140200" cy="16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 descr="avc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6841" y="2398713"/>
            <a:ext cx="3241675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 descr="mc.eps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9213" y="2227269"/>
            <a:ext cx="2322512" cy="3127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0" descr="avcline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863" y="4522801"/>
            <a:ext cx="4140200" cy="16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8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noProof="0" dirty="0"/>
              <a:t>Üretime Devam / </a:t>
            </a:r>
            <a:r>
              <a:rPr lang="tr-TR" altLang="en-US" noProof="0" dirty="0">
                <a:latin typeface="Cambria"/>
                <a:cs typeface="Cambria"/>
              </a:rPr>
              <a:t>Shut-Down Kararı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473923" y="1914359"/>
            <a:ext cx="1749197" cy="369332"/>
          </a:xfrm>
          <a:prstGeom prst="rect">
            <a:avLst/>
          </a:prstGeom>
          <a:solidFill>
            <a:srgbClr val="FFFFFF"/>
          </a:solidFill>
        </p:spPr>
        <p:txBody>
          <a:bodyPr wrap="none">
            <a:spAutoFit/>
          </a:bodyPr>
          <a:lstStyle/>
          <a:p>
            <a:pPr algn="ctr"/>
            <a:r>
              <a:rPr lang="tr-TR" dirty="0">
                <a:latin typeface="Cambria"/>
                <a:cs typeface="Cambria"/>
              </a:rPr>
              <a:t>Fiyat ve Maliyet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497232" y="5607180"/>
            <a:ext cx="1237314" cy="369332"/>
          </a:xfrm>
          <a:prstGeom prst="rect">
            <a:avLst/>
          </a:prstGeom>
          <a:solidFill>
            <a:srgbClr val="FFFFFF"/>
          </a:solidFill>
        </p:spPr>
        <p:txBody>
          <a:bodyPr wrap="none">
            <a:noAutofit/>
          </a:bodyPr>
          <a:lstStyle/>
          <a:p>
            <a:pPr algn="ctr"/>
            <a:r>
              <a:rPr lang="tr-TR" dirty="0">
                <a:latin typeface="Cambria"/>
                <a:cs typeface="Cambria"/>
              </a:rPr>
              <a:t>Miktar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484572" y="3008019"/>
            <a:ext cx="2620133" cy="646331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dirty="0">
                <a:solidFill>
                  <a:srgbClr val="008000"/>
                </a:solidFill>
                <a:latin typeface="Cambria"/>
                <a:cs typeface="Cambria"/>
              </a:rPr>
              <a:t>MR bu bölgedeyse firma pozitif kar yapar.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192486" y="4001517"/>
            <a:ext cx="3487397" cy="646331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dirty="0">
                <a:solidFill>
                  <a:schemeClr val="bg2">
                    <a:lumMod val="75000"/>
                  </a:schemeClr>
                </a:solidFill>
                <a:latin typeface="Cambria"/>
                <a:cs typeface="Cambria"/>
              </a:rPr>
              <a:t>MR bu bölgedeyse firma negatif kar ile üretime devam eder.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442574" y="4729261"/>
            <a:ext cx="2864357" cy="646331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dirty="0">
                <a:solidFill>
                  <a:srgbClr val="FF6600"/>
                </a:solidFill>
                <a:latin typeface="Cambria"/>
                <a:cs typeface="Cambria"/>
              </a:rPr>
              <a:t>MR bu bölgedeyse firma </a:t>
            </a:r>
            <a:r>
              <a:rPr lang="tr-TR" dirty="0" err="1">
                <a:solidFill>
                  <a:srgbClr val="FF6600"/>
                </a:solidFill>
                <a:latin typeface="Cambria"/>
                <a:cs typeface="Cambria"/>
              </a:rPr>
              <a:t>shut-down</a:t>
            </a:r>
            <a:r>
              <a:rPr lang="tr-TR" dirty="0">
                <a:solidFill>
                  <a:srgbClr val="FF6600"/>
                </a:solidFill>
                <a:latin typeface="Cambria"/>
                <a:cs typeface="Cambria"/>
              </a:rPr>
              <a:t> yapar.</a:t>
            </a:r>
          </a:p>
        </p:txBody>
      </p:sp>
    </p:spTree>
    <p:extLst>
      <p:ext uri="{BB962C8B-B14F-4D97-AF65-F5344CB8AC3E}">
        <p14:creationId xmlns:p14="http://schemas.microsoft.com/office/powerpoint/2010/main" val="262898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noProof="0" dirty="0">
                <a:latin typeface="Cambria"/>
                <a:cs typeface="Cambria"/>
              </a:rPr>
              <a:t>Diğer Bir Örnek</a:t>
            </a: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9603" y="1663700"/>
            <a:ext cx="10452100" cy="51943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74020" y="3434137"/>
            <a:ext cx="2737416" cy="369332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dirty="0">
                <a:latin typeface="Cambria"/>
              </a:rPr>
              <a:t>P</a:t>
            </a:r>
            <a:r>
              <a:rPr lang="tr-TR" baseline="-25000" dirty="0">
                <a:latin typeface="Cambria"/>
              </a:rPr>
              <a:t>1</a:t>
            </a:r>
            <a:r>
              <a:rPr lang="tr-TR" dirty="0">
                <a:latin typeface="Cambria"/>
              </a:rPr>
              <a:t> Fiyatı ile Kar</a:t>
            </a:r>
          </a:p>
        </p:txBody>
      </p:sp>
      <p:sp>
        <p:nvSpPr>
          <p:cNvPr id="6" name="Rectangle 5"/>
          <p:cNvSpPr/>
          <p:nvPr/>
        </p:nvSpPr>
        <p:spPr>
          <a:xfrm>
            <a:off x="1006653" y="4168313"/>
            <a:ext cx="1836075" cy="791695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noAutofit/>
          </a:bodyPr>
          <a:lstStyle/>
          <a:p>
            <a:pPr algn="ctr"/>
            <a:r>
              <a:rPr lang="tr-TR" dirty="0">
                <a:latin typeface="Cambria"/>
              </a:rPr>
              <a:t>P</a:t>
            </a:r>
            <a:r>
              <a:rPr lang="tr-TR" baseline="-25000" dirty="0">
                <a:latin typeface="Cambria"/>
              </a:rPr>
              <a:t>3</a:t>
            </a:r>
            <a:r>
              <a:rPr lang="tr-TR" dirty="0">
                <a:latin typeface="Cambria"/>
              </a:rPr>
              <a:t> Fiyatı ile Kar</a:t>
            </a:r>
          </a:p>
        </p:txBody>
      </p:sp>
      <p:sp>
        <p:nvSpPr>
          <p:cNvPr id="7" name="Rectangle 6"/>
          <p:cNvSpPr/>
          <p:nvPr/>
        </p:nvSpPr>
        <p:spPr>
          <a:xfrm>
            <a:off x="8301763" y="5399418"/>
            <a:ext cx="3496772" cy="923330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dirty="0">
                <a:latin typeface="Cambria"/>
              </a:rPr>
              <a:t>Fiyat P</a:t>
            </a:r>
            <a:r>
              <a:rPr lang="tr-TR" baseline="-25000" dirty="0">
                <a:latin typeface="Cambria"/>
              </a:rPr>
              <a:t>3 </a:t>
            </a:r>
            <a:r>
              <a:rPr lang="tr-TR" dirty="0">
                <a:latin typeface="Cambria"/>
              </a:rPr>
              <a:t>iken </a:t>
            </a:r>
          </a:p>
          <a:p>
            <a:pPr algn="ctr"/>
            <a:r>
              <a:rPr lang="tr-TR" dirty="0">
                <a:latin typeface="Cambria"/>
              </a:rPr>
              <a:t>Ekonomik Kayıp = Sabit Maliyet</a:t>
            </a:r>
          </a:p>
          <a:p>
            <a:pPr algn="ctr"/>
            <a:r>
              <a:rPr lang="tr-TR" dirty="0">
                <a:latin typeface="Cambria"/>
              </a:rPr>
              <a:t>Shut-Down Noktası</a:t>
            </a:r>
          </a:p>
        </p:txBody>
      </p:sp>
      <p:sp>
        <p:nvSpPr>
          <p:cNvPr id="8" name="Rectangle 7"/>
          <p:cNvSpPr/>
          <p:nvPr/>
        </p:nvSpPr>
        <p:spPr>
          <a:xfrm>
            <a:off x="8047339" y="4478457"/>
            <a:ext cx="3312274" cy="540739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noAutofit/>
          </a:bodyPr>
          <a:lstStyle/>
          <a:p>
            <a:pPr algn="ctr"/>
            <a:r>
              <a:rPr lang="tr-TR" dirty="0">
                <a:latin typeface="Cambria"/>
              </a:rPr>
              <a:t>Fiyat P</a:t>
            </a:r>
            <a:r>
              <a:rPr lang="tr-TR" baseline="-25000" dirty="0">
                <a:latin typeface="Cambria"/>
              </a:rPr>
              <a:t>2 </a:t>
            </a:r>
            <a:r>
              <a:rPr lang="tr-TR" dirty="0">
                <a:latin typeface="Cambria"/>
              </a:rPr>
              <a:t>iken sıfır kar vardır.</a:t>
            </a:r>
          </a:p>
        </p:txBody>
      </p:sp>
    </p:spTree>
    <p:extLst>
      <p:ext uri="{BB962C8B-B14F-4D97-AF65-F5344CB8AC3E}">
        <p14:creationId xmlns:p14="http://schemas.microsoft.com/office/powerpoint/2010/main" val="6119367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/>
          <p:cNvSpPr>
            <a:spLocks noGrp="1"/>
          </p:cNvSpPr>
          <p:nvPr>
            <p:ph type="title"/>
          </p:nvPr>
        </p:nvSpPr>
        <p:spPr>
          <a:xfrm>
            <a:off x="1981203" y="13"/>
            <a:ext cx="8953500" cy="1527175"/>
          </a:xfrm>
        </p:spPr>
        <p:txBody>
          <a:bodyPr/>
          <a:lstStyle/>
          <a:p>
            <a:pPr algn="ctr"/>
            <a:r>
              <a:rPr lang="tr-TR" altLang="en-US" noProof="0" dirty="0">
                <a:latin typeface="Cambria"/>
                <a:cs typeface="Cambria"/>
              </a:rPr>
              <a:t>Kısa-Dönemde Kar ve Zarar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4154527"/>
              </p:ext>
            </p:extLst>
          </p:nvPr>
        </p:nvGraphicFramePr>
        <p:xfrm>
          <a:off x="2286009" y="1854200"/>
          <a:ext cx="7496175" cy="4397374"/>
        </p:xfrm>
        <a:graphic>
          <a:graphicData uri="http://schemas.openxmlformats.org/drawingml/2006/table">
            <a:tbl>
              <a:tblPr/>
              <a:tblGrid>
                <a:gridCol w="37480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480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3113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sz="2400" b="1" i="0" u="sng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charset="0"/>
                          <a:cs typeface="Cambria"/>
                        </a:rPr>
                        <a:t>Koşul </a:t>
                      </a:r>
                      <a:endParaRPr kumimoji="0" lang="tr-TR" sz="24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charset="0"/>
                        <a:cs typeface="Cambria"/>
                      </a:endParaRPr>
                    </a:p>
                  </a:txBody>
                  <a:tcPr marL="68583" marR="68583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D9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sz="2400" b="1" i="0" u="sng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charset="0"/>
                          <a:cs typeface="Cambria"/>
                        </a:rPr>
                        <a:t>Sonuç </a:t>
                      </a:r>
                      <a:endParaRPr kumimoji="0" lang="tr-TR" sz="24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charset="0"/>
                        <a:cs typeface="Cambria"/>
                      </a:endParaRPr>
                    </a:p>
                  </a:txBody>
                  <a:tcPr marL="68583" marR="68583" marT="0" marB="0" anchor="ctr" horzOverflow="overflow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D9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0808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sz="24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charset="0"/>
                          <a:cs typeface="Cambria"/>
                        </a:rPr>
                        <a:t>P &gt; ATC</a:t>
                      </a:r>
                    </a:p>
                  </a:txBody>
                  <a:tcPr marL="68583" marR="68583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>
                        <a:alpha val="5019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sz="24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charset="0"/>
                          <a:cs typeface="Cambria"/>
                        </a:rPr>
                        <a:t>Firma pozitif kar yapar.</a:t>
                      </a:r>
                    </a:p>
                  </a:txBody>
                  <a:tcPr marL="68583" marR="68583" marT="0" marB="0" anchor="ctr" horzOverflow="overflow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>
                        <a:alpha val="5019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0808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sz="24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charset="0"/>
                          <a:cs typeface="Cambria"/>
                        </a:rPr>
                        <a:t>ATC &gt; P &gt; AVC</a:t>
                      </a:r>
                    </a:p>
                  </a:txBody>
                  <a:tcPr marL="68583" marR="68583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>
                        <a:alpha val="5019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sz="24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charset="0"/>
                          <a:cs typeface="Cambria"/>
                        </a:rPr>
                        <a:t>Firma kayıpları minimize etmek için üretime devam eder. </a:t>
                      </a:r>
                    </a:p>
                  </a:txBody>
                  <a:tcPr marL="68583" marR="68583" marT="0" marB="0" anchor="ctr" horzOverflow="overflow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>
                        <a:alpha val="5019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0808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sz="24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charset="0"/>
                          <a:cs typeface="Cambria"/>
                        </a:rPr>
                        <a:t>AVC ≥ P</a:t>
                      </a:r>
                    </a:p>
                  </a:txBody>
                  <a:tcPr marL="68583" marR="68583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>
                        <a:alpha val="5019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sz="24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charset="0"/>
                          <a:cs typeface="Cambria"/>
                        </a:rPr>
                        <a:t>Firma </a:t>
                      </a:r>
                      <a:r>
                        <a:rPr kumimoji="0" lang="tr-TR" sz="24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charset="0"/>
                          <a:cs typeface="Cambria"/>
                        </a:rPr>
                        <a:t>shut-down</a:t>
                      </a:r>
                      <a:r>
                        <a:rPr kumimoji="0" lang="tr-TR" sz="24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charset="0"/>
                          <a:cs typeface="Cambria"/>
                        </a:rPr>
                        <a:t> yapar fakat sektörden çıkmaz.</a:t>
                      </a:r>
                    </a:p>
                  </a:txBody>
                  <a:tcPr marL="68583" marR="68583" marT="0" marB="0" anchor="ctr" horzOverflow="overflow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>
                        <a:alpha val="5019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91486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red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8184" y="4873625"/>
            <a:ext cx="4913313" cy="116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7106" name="Picture 5" descr="axes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4451" y="1263650"/>
            <a:ext cx="7151688" cy="5087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0" descr="yellow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8184" y="4083050"/>
            <a:ext cx="4913313" cy="814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1" descr="green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8184" y="1665288"/>
            <a:ext cx="4913313" cy="2443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atc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8397" y="1104676"/>
            <a:ext cx="4332287" cy="299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 descr="avc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909" y="1625228"/>
            <a:ext cx="6889751" cy="337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 descr="mc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6373" y="4887926"/>
            <a:ext cx="2238375" cy="93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ssr.eps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3413" y="4430726"/>
            <a:ext cx="493712" cy="162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 descr="ssrmc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6493" y="1541095"/>
            <a:ext cx="2035175" cy="3373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114" name="Title 13"/>
          <p:cNvSpPr>
            <a:spLocks noGrp="1"/>
          </p:cNvSpPr>
          <p:nvPr>
            <p:ph type="title"/>
          </p:nvPr>
        </p:nvSpPr>
        <p:spPr>
          <a:xfrm>
            <a:off x="1468445" y="-225398"/>
            <a:ext cx="9074151" cy="1143000"/>
          </a:xfrm>
        </p:spPr>
        <p:txBody>
          <a:bodyPr/>
          <a:lstStyle/>
          <a:p>
            <a:pPr algn="ctr" eaLnBrk="1" hangingPunct="1"/>
            <a:r>
              <a:rPr lang="tr-TR" altLang="en-US" noProof="0" dirty="0">
                <a:latin typeface="Cambria"/>
                <a:cs typeface="Cambria"/>
              </a:rPr>
              <a:t>Firmanın Kısa-Dönem Arz Eğrisi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686458" y="6093749"/>
            <a:ext cx="1055393" cy="369332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b="1" dirty="0">
                <a:latin typeface="Cambria"/>
              </a:rPr>
              <a:t>Miktar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033264" y="1187458"/>
            <a:ext cx="1055393" cy="369332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b="1" dirty="0">
                <a:latin typeface="Cambria"/>
              </a:rPr>
              <a:t>Maliyet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72568" y="5725083"/>
            <a:ext cx="2145610" cy="646331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b="1" dirty="0">
                <a:solidFill>
                  <a:srgbClr val="FF0000"/>
                </a:solidFill>
                <a:latin typeface="Cambria"/>
              </a:rPr>
              <a:t>A</a:t>
            </a:r>
            <a:r>
              <a:rPr lang="tr-TR" b="1" baseline="-25000" dirty="0">
                <a:solidFill>
                  <a:srgbClr val="FF0000"/>
                </a:solidFill>
                <a:latin typeface="Cambria"/>
              </a:rPr>
              <a:t>KD</a:t>
            </a:r>
            <a:r>
              <a:rPr lang="tr-TR" b="1" dirty="0">
                <a:solidFill>
                  <a:srgbClr val="FF0000"/>
                </a:solidFill>
                <a:latin typeface="Cambria"/>
              </a:rPr>
              <a:t> = Kısa-Dönem Arz Eğrisi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901882" y="2923373"/>
            <a:ext cx="1040188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noAutofit/>
          </a:bodyPr>
          <a:lstStyle/>
          <a:p>
            <a:pPr algn="ctr"/>
            <a:r>
              <a:rPr lang="tr-TR" sz="1600" b="1" dirty="0">
                <a:latin typeface="Cambria"/>
              </a:rPr>
              <a:t>A</a:t>
            </a:r>
            <a:r>
              <a:rPr lang="tr-TR" sz="1600" b="1" baseline="-25000" dirty="0">
                <a:latin typeface="Cambria"/>
              </a:rPr>
              <a:t>KD </a:t>
            </a:r>
            <a:r>
              <a:rPr lang="tr-TR" sz="1600" b="1" dirty="0">
                <a:latin typeface="Cambria"/>
              </a:rPr>
              <a:t>= MC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287667" y="4381698"/>
            <a:ext cx="608997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600" b="1" dirty="0">
                <a:latin typeface="Cambria"/>
              </a:rPr>
              <a:t>A</a:t>
            </a:r>
            <a:r>
              <a:rPr lang="tr-TR" sz="1600" b="1" baseline="-25000" dirty="0">
                <a:latin typeface="Cambria"/>
              </a:rPr>
              <a:t>KD</a:t>
            </a:r>
            <a:endParaRPr lang="tr-TR" sz="1600" b="1" dirty="0"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566702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3" name="Picture 5" descr="axe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3033" y="1171582"/>
            <a:ext cx="6624639" cy="5191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 descr="green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8339" y="1785951"/>
            <a:ext cx="4532312" cy="223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red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8339" y="3987813"/>
            <a:ext cx="4532312" cy="203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 descr="atc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270" y="1255713"/>
            <a:ext cx="6367463" cy="2868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 descr="mc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7322" y="3987813"/>
            <a:ext cx="2466975" cy="174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 descr="slr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8337" y="4011626"/>
            <a:ext cx="487363" cy="2008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0" descr="ssrmc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3329" y="1441463"/>
            <a:ext cx="1844675" cy="257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160" name="Title 11"/>
          <p:cNvSpPr>
            <a:spLocks noGrp="1"/>
          </p:cNvSpPr>
          <p:nvPr>
            <p:ph type="title"/>
          </p:nvPr>
        </p:nvSpPr>
        <p:spPr>
          <a:xfrm>
            <a:off x="1465266" y="-269224"/>
            <a:ext cx="8940800" cy="1143001"/>
          </a:xfrm>
        </p:spPr>
        <p:txBody>
          <a:bodyPr/>
          <a:lstStyle/>
          <a:p>
            <a:pPr algn="ctr" eaLnBrk="1" hangingPunct="1"/>
            <a:r>
              <a:rPr lang="tr-TR" altLang="en-US" noProof="0" dirty="0"/>
              <a:t>Firmanın Uzun-Dönem Arz Eğrisi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029577" y="1675890"/>
            <a:ext cx="3883024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dirty="0">
                <a:latin typeface="Cambria"/>
              </a:rPr>
              <a:t>Uzun-dönemde tüm maliyetler değişkendir. Bu nedenle fiyat </a:t>
            </a:r>
            <a:r>
              <a:rPr lang="tr-TR" dirty="0" err="1">
                <a:latin typeface="Cambria"/>
              </a:rPr>
              <a:t>ATC'nin</a:t>
            </a:r>
            <a:r>
              <a:rPr lang="tr-TR" dirty="0">
                <a:latin typeface="Cambria"/>
              </a:rPr>
              <a:t> minimum noktasının altına düşer düşmez firma maliyetlerini karşılayamaz ve sektörden/piyasadan çıkar.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72568" y="5725083"/>
            <a:ext cx="2145610" cy="646331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b="1" dirty="0">
                <a:solidFill>
                  <a:srgbClr val="FF0000"/>
                </a:solidFill>
                <a:latin typeface="Cambria"/>
              </a:rPr>
              <a:t>A</a:t>
            </a:r>
            <a:r>
              <a:rPr lang="tr-TR" b="1" baseline="-25000" dirty="0">
                <a:solidFill>
                  <a:srgbClr val="FF0000"/>
                </a:solidFill>
                <a:latin typeface="Cambria"/>
              </a:rPr>
              <a:t>UD</a:t>
            </a:r>
            <a:r>
              <a:rPr lang="tr-TR" b="1" dirty="0">
                <a:solidFill>
                  <a:srgbClr val="FF0000"/>
                </a:solidFill>
                <a:latin typeface="Cambria"/>
              </a:rPr>
              <a:t> = Uzun-Dönem Arz Eğrisi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044118" y="1187458"/>
            <a:ext cx="1055393" cy="369332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b="1" dirty="0">
                <a:latin typeface="Cambria"/>
              </a:rPr>
              <a:t>Maliyet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187164" y="6082893"/>
            <a:ext cx="1055393" cy="369332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b="1" dirty="0">
                <a:latin typeface="Cambria"/>
              </a:rPr>
              <a:t>Miktar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785107" y="2383851"/>
            <a:ext cx="1144207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600" b="1" dirty="0">
                <a:latin typeface="Cambria"/>
              </a:rPr>
              <a:t>A</a:t>
            </a:r>
            <a:r>
              <a:rPr lang="tr-TR" sz="1600" b="1" baseline="-25000" dirty="0">
                <a:latin typeface="Cambria"/>
              </a:rPr>
              <a:t>UD </a:t>
            </a:r>
            <a:r>
              <a:rPr lang="tr-TR" sz="1600" b="1" dirty="0">
                <a:latin typeface="Cambria"/>
              </a:rPr>
              <a:t>= MC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352791" y="4099452"/>
            <a:ext cx="543873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600" b="1" dirty="0">
                <a:latin typeface="Cambria"/>
              </a:rPr>
              <a:t>A</a:t>
            </a:r>
            <a:r>
              <a:rPr lang="tr-TR" sz="1600" b="1" baseline="-25000" dirty="0">
                <a:latin typeface="Cambria"/>
              </a:rPr>
              <a:t>UD</a:t>
            </a:r>
            <a:endParaRPr lang="tr-TR" sz="1600" b="1" dirty="0"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842883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Title 1"/>
          <p:cNvSpPr>
            <a:spLocks noGrp="1"/>
          </p:cNvSpPr>
          <p:nvPr>
            <p:ph type="title"/>
          </p:nvPr>
        </p:nvSpPr>
        <p:spPr>
          <a:xfrm>
            <a:off x="1421366" y="-86360"/>
            <a:ext cx="9339749" cy="1527175"/>
          </a:xfrm>
        </p:spPr>
        <p:txBody>
          <a:bodyPr/>
          <a:lstStyle/>
          <a:p>
            <a:pPr algn="ctr"/>
            <a:r>
              <a:rPr lang="tr-TR" altLang="en-US" noProof="0" dirty="0">
                <a:latin typeface="Cambria"/>
                <a:cs typeface="Cambria"/>
              </a:rPr>
              <a:t>Uzun Dönem Giriş/Çıkış Kriterleri</a:t>
            </a:r>
          </a:p>
        </p:txBody>
      </p:sp>
      <p:graphicFrame>
        <p:nvGraphicFramePr>
          <p:cNvPr id="27664" name="Group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3833255"/>
              </p:ext>
            </p:extLst>
          </p:nvPr>
        </p:nvGraphicFramePr>
        <p:xfrm>
          <a:off x="2159003" y="2155825"/>
          <a:ext cx="7864476" cy="3261360"/>
        </p:xfrm>
        <a:graphic>
          <a:graphicData uri="http://schemas.openxmlformats.org/drawingml/2006/table">
            <a:tbl>
              <a:tblPr/>
              <a:tblGrid>
                <a:gridCol w="39322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322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66800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tr-TR" sz="24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charset="0"/>
                        <a:cs typeface="Cambria"/>
                      </a:endParaRP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sz="2400" b="1" i="0" u="sng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charset="0"/>
                          <a:cs typeface="Cambria"/>
                        </a:rPr>
                        <a:t>Koşul</a:t>
                      </a:r>
                      <a:endParaRPr kumimoji="0" lang="tr-TR" sz="24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charset="0"/>
                        <a:cs typeface="Cambria"/>
                      </a:endParaRPr>
                    </a:p>
                  </a:txBody>
                  <a:tcPr marL="68587" marR="68587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D9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tr-TR" sz="24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charset="0"/>
                        <a:cs typeface="Cambria"/>
                      </a:endParaRP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sz="2400" b="1" i="0" u="sng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charset="0"/>
                          <a:cs typeface="Cambria"/>
                        </a:rPr>
                        <a:t>Sonuç</a:t>
                      </a:r>
                      <a:endParaRPr kumimoji="0" lang="tr-TR" sz="24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charset="0"/>
                        <a:cs typeface="Cambria"/>
                      </a:endParaRPr>
                    </a:p>
                  </a:txBody>
                  <a:tcPr marL="68587" marR="68587" marT="0" marB="0" horzOverflow="overflow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D9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647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tr-TR" sz="24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charset="0"/>
                        <a:cs typeface="Cambria"/>
                      </a:endParaRP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sz="24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charset="0"/>
                          <a:cs typeface="Cambria"/>
                        </a:rPr>
                        <a:t>P &gt; ATC </a:t>
                      </a:r>
                    </a:p>
                  </a:txBody>
                  <a:tcPr marL="68587" marR="68587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>
                        <a:alpha val="5019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tr-TR" sz="24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charset="0"/>
                        <a:cs typeface="Cambria"/>
                      </a:endParaRP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sz="24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charset="0"/>
                          <a:cs typeface="Cambria"/>
                        </a:rPr>
                        <a:t>Firma pozitif kar yapar ve piyasaya giriş olur.</a:t>
                      </a:r>
                    </a:p>
                  </a:txBody>
                  <a:tcPr marL="68587" marR="68587" marT="0" marB="0" horzOverflow="overflow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>
                        <a:alpha val="5019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0647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tr-TR" sz="24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charset="0"/>
                        <a:cs typeface="Cambria"/>
                      </a:endParaRP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sz="24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charset="0"/>
                          <a:cs typeface="Cambria"/>
                        </a:rPr>
                        <a:t>P &lt; ATC </a:t>
                      </a:r>
                    </a:p>
                  </a:txBody>
                  <a:tcPr marL="68587" marR="68587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>
                        <a:alpha val="5019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tr-TR" sz="24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"/>
                        <a:ea typeface="MS PGothic" charset="0"/>
                        <a:cs typeface="Cambria"/>
                      </a:endParaRP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sz="24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charset="0"/>
                          <a:cs typeface="Cambria"/>
                        </a:rPr>
                        <a:t>Firma negatif kar yapar ve piyasadan çıkış olur.</a:t>
                      </a:r>
                    </a:p>
                  </a:txBody>
                  <a:tcPr marL="68587" marR="68587" marT="0" marB="0" horzOverflow="overflow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>
                        <a:alpha val="5019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06998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title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7" y="4430713"/>
            <a:ext cx="6726239" cy="423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2" descr="stotal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5363" y="2932115"/>
            <a:ext cx="1498600" cy="115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5" name="Picture 7" descr="axes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2617" y="2505079"/>
            <a:ext cx="8474075" cy="1958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 descr="108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2195" y="3557591"/>
            <a:ext cx="500063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 descr="1020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8589" y="3556000"/>
            <a:ext cx="882651" cy="86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line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3717" y="3611564"/>
            <a:ext cx="981075" cy="173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 descr="mc3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6617" y="2919422"/>
            <a:ext cx="1133475" cy="115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0" descr="mca.eps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3984" y="3101984"/>
            <a:ext cx="519113" cy="109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1" descr="mcb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6572" y="3067053"/>
            <a:ext cx="1038225" cy="113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 descr="8+.eps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8052" y="3717925"/>
            <a:ext cx="633413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9403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noProof="0" dirty="0">
                <a:latin typeface="Cambria"/>
                <a:cs typeface="Cambria"/>
              </a:rPr>
              <a:t>Kısa-Dönem Piyasa Arz Eğrisi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581220" y="2541210"/>
            <a:ext cx="959448" cy="610466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noAutofit/>
          </a:bodyPr>
          <a:lstStyle/>
          <a:p>
            <a:pPr algn="ctr"/>
            <a:r>
              <a:rPr lang="tr-TR" sz="1400" b="1" dirty="0">
                <a:latin typeface="Cambria"/>
                <a:cs typeface="Cambria"/>
              </a:rPr>
              <a:t>Marjinal Maliyet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510138" y="2546951"/>
            <a:ext cx="959448" cy="554969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noAutofit/>
          </a:bodyPr>
          <a:lstStyle/>
          <a:p>
            <a:pPr algn="ctr"/>
            <a:r>
              <a:rPr lang="tr-TR" sz="1400" b="1" dirty="0">
                <a:latin typeface="Cambria"/>
                <a:cs typeface="Cambria"/>
              </a:rPr>
              <a:t>Marjinal Maliyet</a:t>
            </a:r>
          </a:p>
        </p:txBody>
      </p:sp>
      <p:sp>
        <p:nvSpPr>
          <p:cNvPr id="17" name="Rectangle 16"/>
          <p:cNvSpPr/>
          <p:nvPr/>
        </p:nvSpPr>
        <p:spPr>
          <a:xfrm>
            <a:off x="7453072" y="2540329"/>
            <a:ext cx="959448" cy="50451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noAutofit/>
          </a:bodyPr>
          <a:lstStyle/>
          <a:p>
            <a:pPr algn="ctr"/>
            <a:r>
              <a:rPr lang="tr-TR" sz="1400" b="1" dirty="0">
                <a:latin typeface="Cambria"/>
                <a:cs typeface="Cambria"/>
              </a:rPr>
              <a:t>Marjinal Maliyet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917205" y="4509511"/>
            <a:ext cx="1028683" cy="584776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600" b="1" dirty="0">
                <a:latin typeface="Cambria"/>
                <a:cs typeface="Cambria"/>
              </a:rPr>
              <a:t>A Firması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945972" y="4520537"/>
            <a:ext cx="982009" cy="584776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600" b="1" dirty="0">
                <a:latin typeface="Cambria"/>
                <a:cs typeface="Cambria"/>
              </a:rPr>
              <a:t>B Firması</a:t>
            </a:r>
          </a:p>
        </p:txBody>
      </p:sp>
      <p:sp>
        <p:nvSpPr>
          <p:cNvPr id="20" name="Rectangle 19"/>
          <p:cNvSpPr/>
          <p:nvPr/>
        </p:nvSpPr>
        <p:spPr>
          <a:xfrm>
            <a:off x="8691648" y="4565695"/>
            <a:ext cx="1229107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600" b="1" dirty="0">
                <a:latin typeface="Cambria"/>
                <a:cs typeface="Cambria"/>
              </a:rPr>
              <a:t>Piyasa Arzı</a:t>
            </a:r>
          </a:p>
        </p:txBody>
      </p:sp>
      <p:sp>
        <p:nvSpPr>
          <p:cNvPr id="21" name="Rectangle 20"/>
          <p:cNvSpPr/>
          <p:nvPr/>
        </p:nvSpPr>
        <p:spPr>
          <a:xfrm>
            <a:off x="9549132" y="4259582"/>
            <a:ext cx="872225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400" b="1" dirty="0" err="1">
                <a:latin typeface="Cambria"/>
                <a:cs typeface="Cambria"/>
              </a:rPr>
              <a:t>Q</a:t>
            </a:r>
            <a:r>
              <a:rPr lang="tr-TR" sz="1400" b="1" baseline="-25000" dirty="0" err="1">
                <a:latin typeface="Cambria"/>
                <a:cs typeface="Cambria"/>
              </a:rPr>
              <a:t>Piyasa</a:t>
            </a:r>
            <a:endParaRPr lang="tr-TR" sz="1400" b="1" dirty="0">
              <a:latin typeface="Cambria"/>
              <a:cs typeface="Cambria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799134" y="2870495"/>
            <a:ext cx="655315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400" b="1" dirty="0" err="1">
                <a:latin typeface="Cambria"/>
                <a:cs typeface="Cambria"/>
              </a:rPr>
              <a:t>A</a:t>
            </a:r>
            <a:r>
              <a:rPr lang="tr-TR" sz="1400" b="1" baseline="-25000" dirty="0" err="1">
                <a:latin typeface="Cambria"/>
                <a:cs typeface="Cambria"/>
              </a:rPr>
              <a:t>Piyasa</a:t>
            </a:r>
            <a:endParaRPr lang="tr-TR" sz="1400" b="1" dirty="0"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116456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41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3640" y="2306638"/>
            <a:ext cx="7361237" cy="3313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13" descr="red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0848" y="4033838"/>
            <a:ext cx="2573337" cy="1306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 descr="green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0848" y="2547951"/>
            <a:ext cx="2573337" cy="147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 descr="line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0564" y="3998913"/>
            <a:ext cx="1098551" cy="57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 descr="mr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7227" y="3924302"/>
            <a:ext cx="3822700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mc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0841" y="2286007"/>
            <a:ext cx="2555875" cy="2384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14" descr="slr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8639" y="3910013"/>
            <a:ext cx="3086100" cy="207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15" descr="titles.eps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0137" y="5832488"/>
            <a:ext cx="5276851" cy="20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 descr="atc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7897" y="2400300"/>
            <a:ext cx="2384425" cy="1627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0" descr="q1.eps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9909" y="4024326"/>
            <a:ext cx="169863" cy="155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51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noProof="0" dirty="0"/>
              <a:t>Uzun-Dönem Piyasa Arz Eğrisi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055245" y="1610682"/>
            <a:ext cx="4314001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90000"/>
              </a:lnSpc>
            </a:pPr>
            <a:r>
              <a:rPr lang="tr-TR" altLang="en-US" sz="2400" dirty="0">
                <a:solidFill>
                  <a:prstClr val="black"/>
                </a:solidFill>
                <a:latin typeface="Cambria"/>
                <a:cs typeface="Cambria"/>
              </a:rPr>
              <a:t>Uzun-dönem arzı, uzun-dönem </a:t>
            </a:r>
          </a:p>
          <a:p>
            <a:pPr lvl="0">
              <a:lnSpc>
                <a:spcPct val="90000"/>
              </a:lnSpc>
            </a:pPr>
            <a:r>
              <a:rPr lang="tr-TR" altLang="en-US" sz="2400" dirty="0">
                <a:solidFill>
                  <a:prstClr val="black"/>
                </a:solidFill>
                <a:latin typeface="Cambria"/>
                <a:cs typeface="Cambria"/>
              </a:rPr>
              <a:t>piyasa dengesini belirtir.</a:t>
            </a:r>
            <a:endParaRPr lang="tr-TR" altLang="en-US" sz="1200" dirty="0">
              <a:solidFill>
                <a:prstClr val="black"/>
              </a:solidFill>
              <a:latin typeface="Cambria"/>
              <a:cs typeface="Cambria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219671" y="2316436"/>
            <a:ext cx="595741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400" b="1" dirty="0">
                <a:latin typeface="Cambria"/>
                <a:cs typeface="Cambria"/>
              </a:rPr>
              <a:t>Fiyat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214463" y="2295147"/>
            <a:ext cx="595741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400" b="1" dirty="0">
                <a:latin typeface="Cambria"/>
                <a:cs typeface="Cambria"/>
              </a:rPr>
              <a:t>Fiyat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521259" y="5395299"/>
            <a:ext cx="1622228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400" b="1" dirty="0">
                <a:latin typeface="Cambria"/>
                <a:cs typeface="Cambria"/>
              </a:rPr>
              <a:t>Firmanın Miktarı</a:t>
            </a:r>
          </a:p>
        </p:txBody>
      </p:sp>
      <p:sp>
        <p:nvSpPr>
          <p:cNvPr id="22" name="Rectangle 21"/>
          <p:cNvSpPr/>
          <p:nvPr/>
        </p:nvSpPr>
        <p:spPr>
          <a:xfrm>
            <a:off x="8222988" y="5449999"/>
            <a:ext cx="1622228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400" b="1" dirty="0">
                <a:latin typeface="Cambria"/>
                <a:cs typeface="Cambria"/>
              </a:rPr>
              <a:t>Piyasa Miktarı</a:t>
            </a:r>
          </a:p>
        </p:txBody>
      </p:sp>
      <p:sp>
        <p:nvSpPr>
          <p:cNvPr id="23" name="Rectangle 22"/>
          <p:cNvSpPr/>
          <p:nvPr/>
        </p:nvSpPr>
        <p:spPr>
          <a:xfrm>
            <a:off x="8341729" y="5763380"/>
            <a:ext cx="708914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r>
              <a:rPr lang="tr-TR" sz="1400" b="1" dirty="0">
                <a:latin typeface="Cambria"/>
                <a:cs typeface="Cambria"/>
              </a:rPr>
              <a:t>Piyasa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868497" y="5740177"/>
            <a:ext cx="1319532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r>
              <a:rPr lang="tr-TR" sz="1400" b="1" dirty="0">
                <a:latin typeface="Cambria"/>
                <a:cs typeface="Cambria"/>
              </a:rPr>
              <a:t>Tekil Firma</a:t>
            </a:r>
          </a:p>
        </p:txBody>
      </p:sp>
      <p:sp>
        <p:nvSpPr>
          <p:cNvPr id="25" name="Rectangle 24"/>
          <p:cNvSpPr/>
          <p:nvPr/>
        </p:nvSpPr>
        <p:spPr>
          <a:xfrm>
            <a:off x="9735072" y="3871487"/>
            <a:ext cx="543873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600" b="1" dirty="0">
                <a:latin typeface="Cambria"/>
                <a:cs typeface="Cambria"/>
              </a:rPr>
              <a:t>A</a:t>
            </a:r>
            <a:r>
              <a:rPr lang="tr-TR" sz="1600" b="1" baseline="-25000" dirty="0">
                <a:latin typeface="Cambria"/>
                <a:cs typeface="Cambria"/>
              </a:rPr>
              <a:t>UD</a:t>
            </a:r>
            <a:endParaRPr lang="tr-TR" sz="1600" b="1" dirty="0"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4162546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37" name="Picture 5" descr="axe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3800" y="1989138"/>
            <a:ext cx="7213600" cy="3319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 descr="dash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5322" y="3567113"/>
            <a:ext cx="1266825" cy="57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 descr="dsr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5557" y="2808288"/>
            <a:ext cx="2052639" cy="174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green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001" y="2214576"/>
            <a:ext cx="2417763" cy="1381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13" descr="red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001" y="3595701"/>
            <a:ext cx="2417763" cy="1228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18" descr="slr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3889" y="3487743"/>
            <a:ext cx="2914651" cy="211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19" descr="ssr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5551" y="2665413"/>
            <a:ext cx="1881188" cy="1706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20" descr="titles.eps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503" y="5314950"/>
            <a:ext cx="5372100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0" descr="mr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6275" y="3509963"/>
            <a:ext cx="3644900" cy="17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2" descr="q1.eps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382" y="3582988"/>
            <a:ext cx="173039" cy="1497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1" descr="q1 vertical.eps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4503" y="3629038"/>
            <a:ext cx="153988" cy="143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 descr="atc.eps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1547" y="1960563"/>
            <a:ext cx="2263775" cy="1611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 descr="mc.eps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7188" y="1993913"/>
            <a:ext cx="2398712" cy="2244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5550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noProof="0" dirty="0">
                <a:latin typeface="Cambria"/>
                <a:cs typeface="Cambria"/>
              </a:rPr>
              <a:t>Uzun-Dönem Piyasa Dengesi</a:t>
            </a:r>
          </a:p>
        </p:txBody>
      </p:sp>
      <p:sp>
        <p:nvSpPr>
          <p:cNvPr id="2" name="Rectangle 1"/>
          <p:cNvSpPr/>
          <p:nvPr/>
        </p:nvSpPr>
        <p:spPr>
          <a:xfrm>
            <a:off x="3240965" y="6022988"/>
            <a:ext cx="514110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90000"/>
              </a:lnSpc>
            </a:pPr>
            <a:r>
              <a:rPr lang="tr-TR" altLang="en-US" sz="2400" dirty="0">
                <a:solidFill>
                  <a:srgbClr val="FF0000"/>
                </a:solidFill>
                <a:latin typeface="Cambria"/>
                <a:cs typeface="Cambria"/>
              </a:rPr>
              <a:t>Uzun-dönemde ekonomik kar sıfırdır.</a:t>
            </a:r>
            <a:endParaRPr lang="tr-TR" altLang="en-US" sz="1200" dirty="0">
              <a:solidFill>
                <a:srgbClr val="FF0000"/>
              </a:solidFill>
              <a:latin typeface="Cambria"/>
              <a:cs typeface="Cambria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055245" y="1610682"/>
            <a:ext cx="4314001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90000"/>
              </a:lnSpc>
            </a:pPr>
            <a:r>
              <a:rPr lang="tr-TR" altLang="en-US" sz="2400" dirty="0">
                <a:solidFill>
                  <a:prstClr val="black"/>
                </a:solidFill>
                <a:latin typeface="Cambria"/>
                <a:cs typeface="Cambria"/>
              </a:rPr>
              <a:t>Uzun-dönem arzı, uzun-dönem </a:t>
            </a:r>
          </a:p>
          <a:p>
            <a:pPr lvl="0">
              <a:lnSpc>
                <a:spcPct val="90000"/>
              </a:lnSpc>
            </a:pPr>
            <a:r>
              <a:rPr lang="tr-TR" altLang="en-US" sz="2400" dirty="0">
                <a:solidFill>
                  <a:prstClr val="black"/>
                </a:solidFill>
                <a:latin typeface="Cambria"/>
                <a:cs typeface="Cambria"/>
              </a:rPr>
              <a:t>piyasa dengesini belirtir.</a:t>
            </a:r>
            <a:endParaRPr lang="tr-TR" altLang="en-US" sz="1200" dirty="0">
              <a:solidFill>
                <a:prstClr val="black"/>
              </a:solidFill>
              <a:latin typeface="Cambria"/>
              <a:cs typeface="Cambria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325869" y="2027789"/>
            <a:ext cx="595741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400" b="1" dirty="0">
                <a:latin typeface="Cambria"/>
                <a:cs typeface="Cambria"/>
              </a:rPr>
              <a:t>Fiyat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304111" y="2016650"/>
            <a:ext cx="595741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400" b="1" dirty="0">
                <a:latin typeface="Cambria"/>
                <a:cs typeface="Cambria"/>
              </a:rPr>
              <a:t>Fiyat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198182" y="5065531"/>
            <a:ext cx="1622228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400" b="1" dirty="0">
                <a:latin typeface="Cambria"/>
                <a:cs typeface="Cambria"/>
              </a:rPr>
              <a:t>Firmanın Miktarı</a:t>
            </a:r>
          </a:p>
        </p:txBody>
      </p:sp>
      <p:sp>
        <p:nvSpPr>
          <p:cNvPr id="24" name="Rectangle 23"/>
          <p:cNvSpPr/>
          <p:nvPr/>
        </p:nvSpPr>
        <p:spPr>
          <a:xfrm>
            <a:off x="8078160" y="5109091"/>
            <a:ext cx="1622228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400" b="1" dirty="0">
                <a:latin typeface="Cambria"/>
                <a:cs typeface="Cambria"/>
              </a:rPr>
              <a:t>Piyasa Miktarı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300717" y="5384624"/>
            <a:ext cx="1101954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r>
              <a:rPr lang="tr-TR" sz="1400" b="1" dirty="0">
                <a:latin typeface="Cambria"/>
                <a:cs typeface="Cambria"/>
              </a:rPr>
              <a:t>(b) Piyasa</a:t>
            </a:r>
          </a:p>
        </p:txBody>
      </p:sp>
      <p:sp>
        <p:nvSpPr>
          <p:cNvPr id="26" name="Rectangle 25"/>
          <p:cNvSpPr/>
          <p:nvPr/>
        </p:nvSpPr>
        <p:spPr>
          <a:xfrm>
            <a:off x="3683552" y="5319709"/>
            <a:ext cx="1756297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r>
              <a:rPr lang="tr-TR" sz="1400" b="1" dirty="0">
                <a:latin typeface="Cambria"/>
                <a:cs typeface="Cambria"/>
              </a:rPr>
              <a:t>(a)Tekil Firma</a:t>
            </a:r>
          </a:p>
        </p:txBody>
      </p:sp>
      <p:sp>
        <p:nvSpPr>
          <p:cNvPr id="27" name="Rectangle 26"/>
          <p:cNvSpPr/>
          <p:nvPr/>
        </p:nvSpPr>
        <p:spPr>
          <a:xfrm>
            <a:off x="9634807" y="3503870"/>
            <a:ext cx="543873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600" b="1" dirty="0">
                <a:latin typeface="Cambria"/>
                <a:cs typeface="Cambria"/>
              </a:rPr>
              <a:t>A</a:t>
            </a:r>
            <a:r>
              <a:rPr lang="tr-TR" sz="1600" b="1" baseline="-25000" dirty="0">
                <a:latin typeface="Cambria"/>
                <a:cs typeface="Cambria"/>
              </a:rPr>
              <a:t>UD</a:t>
            </a:r>
            <a:endParaRPr lang="tr-TR" sz="1600" b="1" dirty="0">
              <a:latin typeface="Cambria"/>
              <a:cs typeface="Cambria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163333" y="2675959"/>
            <a:ext cx="543873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600" b="1" dirty="0">
                <a:latin typeface="Cambria"/>
                <a:cs typeface="Cambria"/>
              </a:rPr>
              <a:t>A</a:t>
            </a:r>
            <a:r>
              <a:rPr lang="tr-TR" sz="1600" b="1" baseline="-25000" dirty="0">
                <a:latin typeface="Cambria"/>
                <a:cs typeface="Cambria"/>
              </a:rPr>
              <a:t>KD</a:t>
            </a:r>
            <a:endParaRPr lang="tr-TR" sz="1600" b="1" dirty="0">
              <a:latin typeface="Cambria"/>
              <a:cs typeface="Cambria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9226608" y="4332245"/>
            <a:ext cx="543873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600" b="1" dirty="0">
                <a:latin typeface="Cambria"/>
                <a:cs typeface="Cambria"/>
              </a:rPr>
              <a:t>T</a:t>
            </a:r>
            <a:r>
              <a:rPr lang="tr-TR" sz="1600" b="1" baseline="-25000" dirty="0">
                <a:latin typeface="Cambria"/>
                <a:cs typeface="Cambria"/>
              </a:rPr>
              <a:t>KD</a:t>
            </a:r>
            <a:endParaRPr lang="tr-TR" sz="1600" b="1" dirty="0"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399813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los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6513" y="3046413"/>
            <a:ext cx="1092200" cy="741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7586" name="Picture 5" descr="axes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3439" y="1811338"/>
            <a:ext cx="8251825" cy="317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2" descr="p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5857" y="3278188"/>
            <a:ext cx="3257551" cy="214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 descr="arrow down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9934" y="3287719"/>
            <a:ext cx="98425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 descr="c2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5" y="2936888"/>
            <a:ext cx="1344612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d2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7697" y="2084401"/>
            <a:ext cx="2243137" cy="2243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 descr="left curves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0172" y="1620838"/>
            <a:ext cx="3081337" cy="241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0" descr="leftarrow.eps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5972" y="4402151"/>
            <a:ext cx="312737" cy="98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15" descr="p2line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5857" y="3697288"/>
            <a:ext cx="3257551" cy="233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19" descr="q1.eps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5209" y="3268663"/>
            <a:ext cx="174625" cy="163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20" descr="q1left.eps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2573" y="3375033"/>
            <a:ext cx="155575" cy="157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21" descr="q2left.eps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8701" y="3795713"/>
            <a:ext cx="487363" cy="111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" name="Picture 23" descr="ssr.eps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8759" y="1790713"/>
            <a:ext cx="2085975" cy="2633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" name="Picture 24" descr="titles.eps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4376" y="5114938"/>
            <a:ext cx="5383213" cy="195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Picture 25" descr="verticla dashed left.eps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1097" y="3044838"/>
            <a:ext cx="58737" cy="741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 descr="d1.eps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9492" y="1666875"/>
            <a:ext cx="2281237" cy="2554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" name="Picture 22" descr="slr.eps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3684" y="3044825"/>
            <a:ext cx="3375025" cy="31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13" descr="p2.eps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1622" y="3617913"/>
            <a:ext cx="1970087" cy="1287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603" name="Title 26"/>
          <p:cNvSpPr>
            <a:spLocks noGrp="1"/>
          </p:cNvSpPr>
          <p:nvPr>
            <p:ph type="title"/>
          </p:nvPr>
        </p:nvSpPr>
        <p:spPr>
          <a:xfrm>
            <a:off x="0" y="274638"/>
            <a:ext cx="12293603" cy="1143000"/>
          </a:xfrm>
        </p:spPr>
        <p:txBody>
          <a:bodyPr/>
          <a:lstStyle/>
          <a:p>
            <a:pPr eaLnBrk="1" hangingPunct="1"/>
            <a:r>
              <a:rPr lang="tr-TR" altLang="en-US" noProof="0" dirty="0">
                <a:latin typeface="Cambria"/>
                <a:cs typeface="Cambria"/>
              </a:rPr>
              <a:t>Talepteki Düşüşe Karşı </a:t>
            </a:r>
            <a:br>
              <a:rPr lang="tr-TR" altLang="en-US" noProof="0" dirty="0">
                <a:latin typeface="Cambria"/>
                <a:cs typeface="Cambria"/>
              </a:rPr>
            </a:br>
            <a:r>
              <a:rPr lang="tr-TR" altLang="en-US" noProof="0" dirty="0">
                <a:latin typeface="Cambria"/>
                <a:cs typeface="Cambria"/>
              </a:rPr>
              <a:t>Kısa-Dönem Ayarlaması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925332" y="1793852"/>
            <a:ext cx="595741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400" b="1" dirty="0">
                <a:latin typeface="Cambria"/>
                <a:cs typeface="Cambria"/>
              </a:rPr>
              <a:t>Fiyat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166334" y="1779154"/>
            <a:ext cx="595741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400" b="1" dirty="0">
                <a:latin typeface="Cambria"/>
                <a:cs typeface="Cambria"/>
              </a:rPr>
              <a:t>Fiyat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768877" y="4730334"/>
            <a:ext cx="1622228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400" b="1" dirty="0">
                <a:latin typeface="Cambria"/>
                <a:cs typeface="Cambria"/>
              </a:rPr>
              <a:t>Piyasa Miktarı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120197" y="4798173"/>
            <a:ext cx="1622228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400" b="1" dirty="0">
                <a:latin typeface="Cambria"/>
                <a:cs typeface="Cambria"/>
              </a:rPr>
              <a:t>Firmanın Miktarı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460725" y="5071782"/>
            <a:ext cx="1756297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r>
              <a:rPr lang="tr-TR" sz="1400" b="1" dirty="0">
                <a:latin typeface="Cambria"/>
                <a:cs typeface="Cambria"/>
              </a:rPr>
              <a:t>Tekil Firma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044483" y="5028147"/>
            <a:ext cx="1101954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r>
              <a:rPr lang="tr-TR" sz="1400" b="1" dirty="0">
                <a:latin typeface="Cambria"/>
                <a:cs typeface="Cambria"/>
              </a:rPr>
              <a:t>Piyasa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728179" y="3404489"/>
            <a:ext cx="720847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400" b="1" dirty="0">
                <a:latin typeface="Cambria"/>
                <a:cs typeface="Cambria"/>
              </a:rPr>
              <a:t>Kayıp</a:t>
            </a:r>
          </a:p>
        </p:txBody>
      </p:sp>
      <p:sp>
        <p:nvSpPr>
          <p:cNvPr id="35" name="Rectangle 34"/>
          <p:cNvSpPr/>
          <p:nvPr/>
        </p:nvSpPr>
        <p:spPr>
          <a:xfrm>
            <a:off x="9690510" y="3113974"/>
            <a:ext cx="543873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600" b="1" dirty="0">
                <a:latin typeface="Cambria"/>
                <a:cs typeface="Cambria"/>
              </a:rPr>
              <a:t>A</a:t>
            </a:r>
            <a:r>
              <a:rPr lang="tr-TR" sz="1600" b="1" baseline="-25000" dirty="0">
                <a:latin typeface="Cambria"/>
                <a:cs typeface="Cambria"/>
              </a:rPr>
              <a:t>UD</a:t>
            </a:r>
            <a:endParaRPr lang="tr-TR" sz="1600" b="1" dirty="0">
              <a:latin typeface="Cambria"/>
              <a:cs typeface="Cambria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9612526" y="1766046"/>
            <a:ext cx="543873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600" b="1" dirty="0">
                <a:latin typeface="Cambria"/>
                <a:cs typeface="Cambria"/>
              </a:rPr>
              <a:t>A</a:t>
            </a:r>
            <a:r>
              <a:rPr lang="tr-TR" sz="1600" b="1" baseline="-25000" dirty="0">
                <a:latin typeface="Cambria"/>
                <a:cs typeface="Cambria"/>
              </a:rPr>
              <a:t>KD</a:t>
            </a:r>
            <a:endParaRPr lang="tr-TR" sz="1600" b="1" dirty="0">
              <a:latin typeface="Cambria"/>
              <a:cs typeface="Cambria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9411995" y="3994025"/>
            <a:ext cx="543873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600" b="1" dirty="0">
                <a:latin typeface="Cambria"/>
                <a:cs typeface="Cambria"/>
              </a:rPr>
              <a:t>T</a:t>
            </a:r>
            <a:r>
              <a:rPr lang="tr-TR" sz="1600" b="1" baseline="-25000" dirty="0">
                <a:latin typeface="Cambria"/>
                <a:cs typeface="Cambria"/>
              </a:rPr>
              <a:t>1</a:t>
            </a:r>
            <a:endParaRPr lang="tr-TR" sz="1600" b="1" dirty="0">
              <a:latin typeface="Cambria"/>
              <a:cs typeface="Cambria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8773412" y="4124145"/>
            <a:ext cx="543873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600" b="1" dirty="0">
                <a:latin typeface="Cambria"/>
                <a:cs typeface="Cambria"/>
              </a:rPr>
              <a:t>T</a:t>
            </a:r>
            <a:r>
              <a:rPr lang="tr-TR" sz="1600" b="1" baseline="-25000" dirty="0">
                <a:latin typeface="Cambria"/>
                <a:cs typeface="Cambria"/>
              </a:rPr>
              <a:t>2</a:t>
            </a:r>
            <a:endParaRPr lang="tr-TR" sz="1600" b="1" dirty="0"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021415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Title 1"/>
          <p:cNvSpPr>
            <a:spLocks noGrp="1"/>
          </p:cNvSpPr>
          <p:nvPr>
            <p:ph type="title"/>
          </p:nvPr>
        </p:nvSpPr>
        <p:spPr>
          <a:xfrm>
            <a:off x="1981200" y="13"/>
            <a:ext cx="8229600" cy="1527175"/>
          </a:xfrm>
        </p:spPr>
        <p:txBody>
          <a:bodyPr/>
          <a:lstStyle/>
          <a:p>
            <a:r>
              <a:rPr lang="tr-TR" altLang="en-US" noProof="0" dirty="0">
                <a:latin typeface="Cambria"/>
                <a:cs typeface="Cambria"/>
              </a:rPr>
              <a:t>Tam Rekabet</a:t>
            </a:r>
          </a:p>
        </p:txBody>
      </p:sp>
      <p:sp>
        <p:nvSpPr>
          <p:cNvPr id="13314" name="Content Placeholder 2"/>
          <p:cNvSpPr>
            <a:spLocks noGrp="1"/>
          </p:cNvSpPr>
          <p:nvPr>
            <p:ph idx="1"/>
          </p:nvPr>
        </p:nvSpPr>
        <p:spPr>
          <a:xfrm>
            <a:off x="1981200" y="1712924"/>
            <a:ext cx="8229600" cy="5145087"/>
          </a:xfrm>
        </p:spPr>
        <p:txBody>
          <a:bodyPr/>
          <a:lstStyle/>
          <a:p>
            <a:pPr eaLnBrk="1" hangingPunct="1"/>
            <a:r>
              <a:rPr lang="tr-TR" altLang="en-US" sz="2800" noProof="0" dirty="0">
                <a:latin typeface="Cambria"/>
                <a:cs typeface="Cambria"/>
              </a:rPr>
              <a:t>Tam Rekabetçi Piyasalar </a:t>
            </a:r>
          </a:p>
          <a:p>
            <a:pPr lvl="1" eaLnBrk="1" hangingPunct="1"/>
            <a:r>
              <a:rPr lang="tr-TR" altLang="en-US" sz="2000" noProof="0" dirty="0"/>
              <a:t>Çok sayıda alıcı ve satıcı</a:t>
            </a:r>
            <a:endParaRPr lang="tr-TR" altLang="en-US" sz="2000" noProof="0" dirty="0">
              <a:latin typeface="Cambria"/>
              <a:cs typeface="Cambria"/>
            </a:endParaRPr>
          </a:p>
          <a:p>
            <a:pPr lvl="1" eaLnBrk="1" hangingPunct="1"/>
            <a:r>
              <a:rPr lang="tr-TR" altLang="en-US" sz="2000" noProof="0" dirty="0">
                <a:latin typeface="Cambria"/>
                <a:cs typeface="Cambria"/>
              </a:rPr>
              <a:t>Benzer (aynı değilse bile) </a:t>
            </a:r>
            <a:r>
              <a:rPr lang="tr-TR" altLang="en-US" sz="2000" noProof="0" dirty="0"/>
              <a:t>mallar</a:t>
            </a:r>
          </a:p>
          <a:p>
            <a:pPr lvl="1" eaLnBrk="1" hangingPunct="1"/>
            <a:r>
              <a:rPr lang="tr-TR" altLang="en-US" sz="2000" noProof="0" dirty="0">
                <a:latin typeface="Cambria"/>
                <a:cs typeface="Cambria"/>
              </a:rPr>
              <a:t>Serbest/</a:t>
            </a:r>
            <a:r>
              <a:rPr lang="tr-TR" altLang="en-US" sz="2000" dirty="0"/>
              <a:t>Ücretsiz/kolay </a:t>
            </a:r>
            <a:r>
              <a:rPr lang="tr-TR" altLang="en-US" sz="2000" noProof="0" dirty="0">
                <a:latin typeface="Cambria"/>
                <a:cs typeface="Cambria"/>
              </a:rPr>
              <a:t>giriş ve çıkış</a:t>
            </a:r>
          </a:p>
          <a:p>
            <a:pPr lvl="1" eaLnBrk="1" hangingPunct="1"/>
            <a:r>
              <a:rPr lang="tr-TR" altLang="en-US" sz="2000" noProof="0" dirty="0">
                <a:latin typeface="Cambria"/>
                <a:cs typeface="Cambria"/>
              </a:rPr>
              <a:t>Firmalar fiyat alıcısıdır (</a:t>
            </a:r>
            <a:r>
              <a:rPr lang="tr-TR" altLang="en-US" sz="2000" noProof="0" dirty="0" err="1">
                <a:latin typeface="Cambria"/>
                <a:cs typeface="Cambria"/>
              </a:rPr>
              <a:t>price</a:t>
            </a:r>
            <a:r>
              <a:rPr lang="tr-TR" altLang="en-US" sz="2000" noProof="0" dirty="0">
                <a:latin typeface="Cambria"/>
                <a:cs typeface="Cambria"/>
              </a:rPr>
              <a:t> </a:t>
            </a:r>
            <a:r>
              <a:rPr lang="tr-TR" altLang="en-US" sz="2000" noProof="0" dirty="0" err="1">
                <a:latin typeface="Cambria"/>
                <a:cs typeface="Cambria"/>
              </a:rPr>
              <a:t>taker</a:t>
            </a:r>
            <a:r>
              <a:rPr lang="tr-TR" altLang="en-US" sz="2000" noProof="0" dirty="0">
                <a:latin typeface="Cambria"/>
                <a:cs typeface="Cambria"/>
              </a:rPr>
              <a:t>).</a:t>
            </a:r>
          </a:p>
          <a:p>
            <a:pPr lvl="1"/>
            <a:r>
              <a:rPr lang="tr-TR" sz="2000" noProof="0" dirty="0">
                <a:latin typeface="Cambria"/>
                <a:cs typeface="Cambria"/>
              </a:rPr>
              <a:t>Her firma çok küçük piyasa payına sahiptir.</a:t>
            </a:r>
          </a:p>
          <a:p>
            <a:pPr lvl="1"/>
            <a:r>
              <a:rPr lang="tr-TR" sz="2000" noProof="0" dirty="0">
                <a:latin typeface="Cambria"/>
                <a:cs typeface="Cambria"/>
              </a:rPr>
              <a:t>Firmalar rakiplerinin pazarlama ve üretim kararlarına ilgisizdir.</a:t>
            </a:r>
          </a:p>
          <a:p>
            <a:pPr lvl="1"/>
            <a:r>
              <a:rPr lang="tr-TR" sz="2000" noProof="0" dirty="0"/>
              <a:t>Bilgi ücretsiz olarak mevcuttur</a:t>
            </a:r>
            <a:r>
              <a:rPr lang="tr-TR" sz="2000" noProof="0" dirty="0">
                <a:latin typeface="Cambria"/>
                <a:cs typeface="Cambria"/>
              </a:rPr>
              <a:t>.</a:t>
            </a:r>
            <a:endParaRPr lang="tr-TR" altLang="en-US" sz="2000" noProof="0" dirty="0">
              <a:latin typeface="Cambria"/>
              <a:cs typeface="Cambria"/>
            </a:endParaRPr>
          </a:p>
          <a:p>
            <a:pPr eaLnBrk="1" hangingPunct="1"/>
            <a:r>
              <a:rPr lang="tr-TR" altLang="en-US" sz="2800" noProof="0" dirty="0">
                <a:latin typeface="Cambria"/>
                <a:cs typeface="Cambria"/>
              </a:rPr>
              <a:t>Fiyat Alıcısı (</a:t>
            </a:r>
            <a:r>
              <a:rPr lang="tr-TR" altLang="en-US" sz="2800" noProof="0" dirty="0" err="1">
                <a:latin typeface="Cambria"/>
                <a:cs typeface="Cambria"/>
              </a:rPr>
              <a:t>Price</a:t>
            </a:r>
            <a:r>
              <a:rPr lang="tr-TR" altLang="en-US" sz="2800" noProof="0" dirty="0">
                <a:latin typeface="Cambria"/>
                <a:cs typeface="Cambria"/>
              </a:rPr>
              <a:t> </a:t>
            </a:r>
            <a:r>
              <a:rPr lang="tr-TR" altLang="en-US" sz="2800" noProof="0" dirty="0" err="1"/>
              <a:t>T</a:t>
            </a:r>
            <a:r>
              <a:rPr lang="tr-TR" altLang="en-US" sz="2800" noProof="0" dirty="0" err="1">
                <a:latin typeface="Cambria"/>
                <a:cs typeface="Cambria"/>
              </a:rPr>
              <a:t>aker</a:t>
            </a:r>
            <a:r>
              <a:rPr lang="tr-TR" altLang="en-US" sz="2800" noProof="0" dirty="0">
                <a:latin typeface="Cambria"/>
                <a:cs typeface="Cambria"/>
              </a:rPr>
              <a:t>)</a:t>
            </a:r>
          </a:p>
          <a:p>
            <a:pPr lvl="1" eaLnBrk="1" hangingPunct="1"/>
            <a:r>
              <a:rPr lang="tr-TR" altLang="en-US" sz="2000" noProof="0" dirty="0">
                <a:latin typeface="Cambria"/>
                <a:cs typeface="Cambria"/>
              </a:rPr>
              <a:t>Piyasa fiyatı üzerinde </a:t>
            </a:r>
            <a:r>
              <a:rPr lang="tr-TR" altLang="en-US" sz="2000" noProof="0" dirty="0"/>
              <a:t>hiçbir kontrolü yoktur.</a:t>
            </a:r>
            <a:endParaRPr lang="tr-TR" altLang="en-US" sz="2000" noProof="0" dirty="0">
              <a:latin typeface="Cambria"/>
              <a:cs typeface="Cambria"/>
            </a:endParaRPr>
          </a:p>
          <a:p>
            <a:pPr lvl="1" eaLnBrk="1" hangingPunct="1"/>
            <a:r>
              <a:rPr lang="tr-TR" altLang="ja-JP" sz="2000" noProof="0" dirty="0">
                <a:latin typeface="Cambria"/>
                <a:cs typeface="Cambria"/>
              </a:rPr>
              <a:t>Fiyatı </a:t>
            </a:r>
            <a:r>
              <a:rPr lang="tr-TR" altLang="ja-JP" sz="2000" noProof="0" dirty="0"/>
              <a:t>olduğu gibi </a:t>
            </a:r>
            <a:r>
              <a:rPr lang="tr-TR" altLang="ja-JP" sz="2000" noProof="0" dirty="0">
                <a:latin typeface="Cambria"/>
                <a:cs typeface="Cambria"/>
              </a:rPr>
              <a:t>"</a:t>
            </a:r>
            <a:r>
              <a:rPr lang="tr-TR" altLang="ja-JP" sz="2000" noProof="0" dirty="0"/>
              <a:t>alır."</a:t>
            </a:r>
            <a:endParaRPr lang="tr-TR" altLang="ja-JP" sz="2000" noProof="0" dirty="0">
              <a:latin typeface="Cambria"/>
              <a:cs typeface="Cambria"/>
            </a:endParaRPr>
          </a:p>
          <a:p>
            <a:pPr lvl="1" eaLnBrk="1" hangingPunct="1"/>
            <a:r>
              <a:rPr lang="tr-TR" altLang="en-US" sz="2000" noProof="0" dirty="0">
                <a:latin typeface="Cambria"/>
                <a:cs typeface="Cambria"/>
              </a:rPr>
              <a:t>Rekabetçi firma fiyat alıcısıdır.</a:t>
            </a:r>
          </a:p>
        </p:txBody>
      </p:sp>
      <p:pic>
        <p:nvPicPr>
          <p:cNvPr id="13315" name="Picture 5" descr="I:\DirkTextbookN\Jpegs(All)\VOLUME_1_MICRO_Class-test\05_PRINECO_CH0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1955" y="3523974"/>
            <a:ext cx="2209800" cy="290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66447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een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5401" y="2317763"/>
            <a:ext cx="3052763" cy="167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" name="Picture 30" descr="red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6513" y="3973526"/>
            <a:ext cx="3052763" cy="1825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9635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2964" y="2103438"/>
            <a:ext cx="8224837" cy="3956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0" descr="p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5053" y="3917951"/>
            <a:ext cx="37242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2" descr="c2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4100" y="3563938"/>
            <a:ext cx="1346200" cy="214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8996" y="3062288"/>
            <a:ext cx="2035175" cy="257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6521" y="2103444"/>
            <a:ext cx="3370263" cy="2662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3625" y="4360863"/>
            <a:ext cx="3640139" cy="24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5039" y="4002101"/>
            <a:ext cx="176212" cy="206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3522" y="3973526"/>
            <a:ext cx="155575" cy="2078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8063" y="4468813"/>
            <a:ext cx="163512" cy="159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" name="Picture 24" descr="ssr.eps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5247" y="2705105"/>
            <a:ext cx="2085975" cy="2633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Picture 25" descr="titles.eps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328" y="6230938"/>
            <a:ext cx="5383213" cy="195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" name="Picture 26" descr="verticla dashed left.eps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2047" y="3708402"/>
            <a:ext cx="58737" cy="741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3637" y="2638425"/>
            <a:ext cx="2112963" cy="2554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28" descr="slr.eps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060" y="3854450"/>
            <a:ext cx="3375025" cy="31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3991" y="4432300"/>
            <a:ext cx="2028825" cy="161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 descr="p1c1.eps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875" y="3887790"/>
            <a:ext cx="3925888" cy="242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 descr="q3.eps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0817" y="4057663"/>
            <a:ext cx="168275" cy="197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" name="Picture 31" descr="right arrow.eps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0776" y="5283213"/>
            <a:ext cx="390525" cy="93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" name="Picture 32" descr="ssr2.eps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3901" y="2501902"/>
            <a:ext cx="2344739" cy="2474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 descr="arrows.eps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307" y="4095750"/>
            <a:ext cx="1265239" cy="1265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9655" name="Title 33"/>
          <p:cNvSpPr>
            <a:spLocks noGrp="1"/>
          </p:cNvSpPr>
          <p:nvPr>
            <p:ph type="title"/>
          </p:nvPr>
        </p:nvSpPr>
        <p:spPr>
          <a:xfrm>
            <a:off x="0" y="274638"/>
            <a:ext cx="12471400" cy="1143000"/>
          </a:xfrm>
        </p:spPr>
        <p:txBody>
          <a:bodyPr/>
          <a:lstStyle/>
          <a:p>
            <a:pPr eaLnBrk="1" hangingPunct="1"/>
            <a:r>
              <a:rPr lang="tr-TR" altLang="en-US" noProof="0" dirty="0"/>
              <a:t>Talepteki Düşüşe Karşı </a:t>
            </a:r>
            <a:br>
              <a:rPr lang="tr-TR" altLang="en-US" noProof="0" dirty="0"/>
            </a:br>
            <a:r>
              <a:rPr lang="tr-TR" altLang="en-US" noProof="0" dirty="0"/>
              <a:t>Uzun-Dönem Ayarlaması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925332" y="1994372"/>
            <a:ext cx="595741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400" b="1" dirty="0">
                <a:latin typeface="Cambria"/>
                <a:cs typeface="Cambria"/>
              </a:rPr>
              <a:t>Fiyat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199756" y="2113352"/>
            <a:ext cx="595741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400" b="1" dirty="0">
                <a:latin typeface="Cambria"/>
                <a:cs typeface="Cambria"/>
              </a:rPr>
              <a:t>Fiyat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4721790" y="5889883"/>
            <a:ext cx="1622228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400" b="1" dirty="0">
                <a:latin typeface="Cambria"/>
                <a:cs typeface="Cambria"/>
              </a:rPr>
              <a:t>Firmanın Miktarı</a:t>
            </a:r>
          </a:p>
        </p:txBody>
      </p:sp>
      <p:sp>
        <p:nvSpPr>
          <p:cNvPr id="38" name="Rectangle 37"/>
          <p:cNvSpPr/>
          <p:nvPr/>
        </p:nvSpPr>
        <p:spPr>
          <a:xfrm>
            <a:off x="8846861" y="5844324"/>
            <a:ext cx="1622228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400" b="1" dirty="0">
                <a:latin typeface="Cambria"/>
                <a:cs typeface="Cambria"/>
              </a:rPr>
              <a:t>Piyasa Miktarı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483006" y="6174632"/>
            <a:ext cx="1756297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r>
              <a:rPr lang="tr-TR" sz="1400" b="1" dirty="0">
                <a:latin typeface="Cambria"/>
                <a:cs typeface="Cambria"/>
              </a:rPr>
              <a:t>Tekil Firma</a:t>
            </a:r>
          </a:p>
        </p:txBody>
      </p:sp>
      <p:sp>
        <p:nvSpPr>
          <p:cNvPr id="40" name="Rectangle 39"/>
          <p:cNvSpPr/>
          <p:nvPr/>
        </p:nvSpPr>
        <p:spPr>
          <a:xfrm>
            <a:off x="8033341" y="6164416"/>
            <a:ext cx="1101954" cy="307777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r>
              <a:rPr lang="tr-TR" sz="1400" b="1" dirty="0">
                <a:latin typeface="Cambria"/>
                <a:cs typeface="Cambria"/>
              </a:rPr>
              <a:t>Piyasa</a:t>
            </a:r>
          </a:p>
        </p:txBody>
      </p:sp>
      <p:sp>
        <p:nvSpPr>
          <p:cNvPr id="41" name="Rectangle 40"/>
          <p:cNvSpPr/>
          <p:nvPr/>
        </p:nvSpPr>
        <p:spPr>
          <a:xfrm>
            <a:off x="9601385" y="3838067"/>
            <a:ext cx="543873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600" b="1" dirty="0">
                <a:latin typeface="Cambria"/>
                <a:cs typeface="Cambria"/>
              </a:rPr>
              <a:t>A</a:t>
            </a:r>
            <a:r>
              <a:rPr lang="tr-TR" sz="1600" b="1" baseline="-25000" dirty="0">
                <a:latin typeface="Cambria"/>
                <a:cs typeface="Cambria"/>
              </a:rPr>
              <a:t>UD</a:t>
            </a:r>
            <a:endParaRPr lang="tr-TR" sz="1600" b="1" dirty="0">
              <a:latin typeface="Cambria"/>
              <a:cs typeface="Cambria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9496207" y="2664047"/>
            <a:ext cx="598260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600" b="1" dirty="0">
                <a:latin typeface="Cambria"/>
                <a:cs typeface="Cambria"/>
              </a:rPr>
              <a:t>A</a:t>
            </a:r>
            <a:r>
              <a:rPr lang="tr-TR" sz="1600" b="1" baseline="-25000" dirty="0">
                <a:latin typeface="Cambria"/>
                <a:cs typeface="Cambria"/>
              </a:rPr>
              <a:t>KD1</a:t>
            </a:r>
            <a:endParaRPr lang="tr-TR" sz="1600" b="1" dirty="0">
              <a:latin typeface="Cambria"/>
              <a:cs typeface="Cambria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9158421" y="2404270"/>
            <a:ext cx="598260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600" b="1" dirty="0">
                <a:latin typeface="Cambria"/>
                <a:cs typeface="Cambria"/>
              </a:rPr>
              <a:t>A</a:t>
            </a:r>
            <a:r>
              <a:rPr lang="tr-TR" sz="1600" b="1" baseline="-25000" dirty="0">
                <a:latin typeface="Cambria"/>
                <a:cs typeface="Cambria"/>
              </a:rPr>
              <a:t>KD2</a:t>
            </a:r>
            <a:endParaRPr lang="tr-TR" sz="1600" b="1" dirty="0">
              <a:latin typeface="Cambria"/>
              <a:cs typeface="Cambria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9397286" y="4981918"/>
            <a:ext cx="543873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600" b="1" dirty="0">
                <a:latin typeface="Cambria"/>
                <a:cs typeface="Cambria"/>
              </a:rPr>
              <a:t>T</a:t>
            </a:r>
            <a:r>
              <a:rPr lang="tr-TR" sz="1600" b="1" baseline="-25000" dirty="0">
                <a:latin typeface="Cambria"/>
                <a:cs typeface="Cambria"/>
              </a:rPr>
              <a:t>1</a:t>
            </a:r>
            <a:endParaRPr lang="tr-TR" sz="1600" b="1" dirty="0">
              <a:latin typeface="Cambria"/>
              <a:cs typeface="Cambria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8960014" y="5368256"/>
            <a:ext cx="408620" cy="338554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pPr algn="ctr"/>
            <a:r>
              <a:rPr lang="tr-TR" sz="1600" b="1" dirty="0">
                <a:latin typeface="Cambria"/>
                <a:cs typeface="Cambria"/>
              </a:rPr>
              <a:t>T</a:t>
            </a:r>
            <a:r>
              <a:rPr lang="tr-TR" sz="1600" b="1" baseline="-25000" dirty="0">
                <a:latin typeface="Cambria"/>
                <a:cs typeface="Cambria"/>
              </a:rPr>
              <a:t>2</a:t>
            </a:r>
            <a:endParaRPr lang="tr-TR" sz="1600" b="1" dirty="0"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301249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 nodeType="clickPar">
                      <p:stCondLst>
                        <p:cond delay="indefinite"/>
                      </p:stCondLst>
                      <p:childTnLst>
                        <p:par>
                          <p:cTn id="8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9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 nodeType="clickPar">
                      <p:stCondLst>
                        <p:cond delay="indefinite"/>
                      </p:stCondLst>
                      <p:childTnLst>
                        <p:par>
                          <p:cTn id="9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 nodeType="clickPar">
                      <p:stCondLst>
                        <p:cond delay="indefinite"/>
                      </p:stCondLst>
                      <p:childTnLst>
                        <p:par>
                          <p:cTn id="9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 nodeType="clickPar">
                      <p:stCondLst>
                        <p:cond delay="indefinite"/>
                      </p:stCondLst>
                      <p:childTnLst>
                        <p:par>
                          <p:cTn id="1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 nodeType="clickPar">
                      <p:stCondLst>
                        <p:cond delay="indefinite"/>
                      </p:stCondLst>
                      <p:childTnLst>
                        <p:par>
                          <p:cTn id="10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Title 1"/>
          <p:cNvSpPr>
            <a:spLocks noGrp="1"/>
          </p:cNvSpPr>
          <p:nvPr>
            <p:ph type="title"/>
          </p:nvPr>
        </p:nvSpPr>
        <p:spPr>
          <a:xfrm>
            <a:off x="610905" y="-22280"/>
            <a:ext cx="8229600" cy="1527175"/>
          </a:xfrm>
        </p:spPr>
        <p:txBody>
          <a:bodyPr/>
          <a:lstStyle/>
          <a:p>
            <a:r>
              <a:rPr lang="tr-TR" altLang="en-US" noProof="0" dirty="0">
                <a:latin typeface="Cambria"/>
                <a:cs typeface="Cambria"/>
              </a:rPr>
              <a:t>Ekonomik Kar</a:t>
            </a:r>
          </a:p>
        </p:txBody>
      </p:sp>
      <p:sp>
        <p:nvSpPr>
          <p:cNvPr id="32771" name="Content Placeholder 2"/>
          <p:cNvSpPr>
            <a:spLocks noGrp="1"/>
          </p:cNvSpPr>
          <p:nvPr>
            <p:ph idx="1"/>
          </p:nvPr>
        </p:nvSpPr>
        <p:spPr>
          <a:xfrm>
            <a:off x="533400" y="1712913"/>
            <a:ext cx="11658600" cy="4895850"/>
          </a:xfrm>
        </p:spPr>
        <p:txBody>
          <a:bodyPr/>
          <a:lstStyle/>
          <a:p>
            <a:pPr eaLnBrk="1" hangingPunct="1"/>
            <a:r>
              <a:rPr lang="tr-TR" altLang="en-US" sz="2400" noProof="0" dirty="0"/>
              <a:t>Eğer uzun-dönemde pozitif ekonomik karı sürekli olarak elde edilmiyorsa, firma bunu bile bile neden piyasaya girer</a:t>
            </a:r>
            <a:r>
              <a:rPr lang="tr-TR" altLang="ja-JP" sz="2400" noProof="0" dirty="0"/>
              <a:t>?</a:t>
            </a:r>
          </a:p>
          <a:p>
            <a:pPr lvl="1" eaLnBrk="1" hangingPunct="1"/>
            <a:r>
              <a:rPr lang="tr-TR" altLang="en-US" sz="2000" noProof="0" dirty="0"/>
              <a:t>Muhasebe karı ve ekonomik kar arasındaki farkı hatırlayın.</a:t>
            </a:r>
          </a:p>
          <a:p>
            <a:pPr eaLnBrk="1" hangingPunct="1"/>
            <a:r>
              <a:rPr lang="tr-TR" altLang="en-US" sz="2400" noProof="0" dirty="0"/>
              <a:t>Ekonomik Kar</a:t>
            </a:r>
          </a:p>
          <a:p>
            <a:pPr lvl="1" eaLnBrk="1" hangingPunct="1"/>
            <a:r>
              <a:rPr lang="tr-TR" altLang="en-US" sz="2000" noProof="0" dirty="0"/>
              <a:t>Fırsat maliyetlerini hesaba katar.</a:t>
            </a:r>
          </a:p>
          <a:p>
            <a:pPr lvl="1" eaLnBrk="1" hangingPunct="1"/>
            <a:r>
              <a:rPr lang="tr-TR" altLang="en-US" sz="2000" noProof="0" dirty="0"/>
              <a:t>Sıfır ekonomik kar, fırsat maliyetleri ve muhasebe karının birbirine eşit olduğunu ifade eder.</a:t>
            </a:r>
          </a:p>
          <a:p>
            <a:pPr eaLnBrk="1" hangingPunct="1"/>
            <a:r>
              <a:rPr lang="tr-TR" altLang="en-US" sz="2800" noProof="0" dirty="0"/>
              <a:t>Ekonomik Kar = Toplam Hasılat – Toplam Maliyet</a:t>
            </a:r>
          </a:p>
          <a:p>
            <a:pPr eaLnBrk="1" hangingPunct="1"/>
            <a:r>
              <a:rPr lang="tr-TR" altLang="en-US" sz="2800" noProof="0" dirty="0"/>
              <a:t>Ekonomik Kar = Toplam Hasılat – (Açık Maliyet + Gizli Maliyet)</a:t>
            </a:r>
          </a:p>
          <a:p>
            <a:pPr eaLnBrk="1" hangingPunct="1"/>
            <a:r>
              <a:rPr lang="tr-TR" altLang="en-US" sz="2800" noProof="0" dirty="0"/>
              <a:t>Ekonomik Kar = (Toplam Hasılat – Açık Maliyet) – Fırsat Maliyeti</a:t>
            </a:r>
          </a:p>
          <a:p>
            <a:pPr eaLnBrk="1" hangingPunct="1"/>
            <a:r>
              <a:rPr lang="tr-TR" altLang="en-US" sz="2800" noProof="0" dirty="0"/>
              <a:t>Ekonomik Kar = Muhasebe Karı – Fırsat Maliyeti</a:t>
            </a:r>
          </a:p>
          <a:p>
            <a:pPr eaLnBrk="1" hangingPunct="1"/>
            <a:r>
              <a:rPr lang="tr-TR" altLang="en-US" sz="2800" noProof="0" dirty="0">
                <a:solidFill>
                  <a:srgbClr val="FF0000"/>
                </a:solidFill>
              </a:rPr>
              <a:t>Eğer Ekonomik Kar = 0 ise Muhasebe Karı = Fırsat Maliyeti</a:t>
            </a:r>
          </a:p>
        </p:txBody>
      </p:sp>
    </p:spTree>
    <p:extLst>
      <p:ext uri="{BB962C8B-B14F-4D97-AF65-F5344CB8AC3E}">
        <p14:creationId xmlns:p14="http://schemas.microsoft.com/office/powerpoint/2010/main" val="986312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27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27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27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327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27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27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27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327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altLang="en-US" noProof="0" dirty="0">
                <a:latin typeface="Cambria"/>
                <a:cs typeface="Cambria"/>
              </a:rPr>
              <a:t>Animasyonlu Analiz: Uzun-Dönem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altLang="en-US" noProof="0" dirty="0"/>
              <a:t>Hatırlayın ki rekabetçi bir piyasada </a:t>
            </a:r>
            <a:r>
              <a:rPr lang="tr-TR" altLang="en-US" noProof="0" dirty="0">
                <a:solidFill>
                  <a:srgbClr val="FF0000"/>
                </a:solidFill>
              </a:rPr>
              <a:t>uzun-dönemde</a:t>
            </a:r>
            <a:r>
              <a:rPr lang="tr-TR" altLang="en-US" noProof="0" dirty="0"/>
              <a:t>:</a:t>
            </a:r>
          </a:p>
          <a:p>
            <a:pPr lvl="1"/>
            <a:r>
              <a:rPr lang="tr-TR" altLang="en-US" noProof="0" dirty="0"/>
              <a:t>Eğer firmalar pozitif kar yapıyorlarsa, </a:t>
            </a:r>
            <a:r>
              <a:rPr lang="tr-TR" altLang="en-US" noProof="0" dirty="0">
                <a:solidFill>
                  <a:srgbClr val="FF0000"/>
                </a:solidFill>
              </a:rPr>
              <a:t>piyasaya yeni firmalar girer</a:t>
            </a:r>
            <a:r>
              <a:rPr lang="tr-TR" altLang="en-US" noProof="0" dirty="0"/>
              <a:t>.</a:t>
            </a:r>
            <a:endParaRPr lang="tr-TR" altLang="en-US" b="1" noProof="0" dirty="0"/>
          </a:p>
          <a:p>
            <a:pPr lvl="1"/>
            <a:r>
              <a:rPr lang="tr-TR" altLang="en-US" noProof="0" dirty="0"/>
              <a:t>Kar </a:t>
            </a:r>
            <a:r>
              <a:rPr lang="tr-TR" altLang="en-US" b="1" noProof="0" dirty="0"/>
              <a:t>yeni firmaların girişi</a:t>
            </a:r>
            <a:r>
              <a:rPr lang="tr-TR" altLang="en-US" noProof="0" dirty="0"/>
              <a:t> için sinyal görevi görür. Sektör/piyasa </a:t>
            </a:r>
            <a:r>
              <a:rPr lang="tr-TR" altLang="en-US" b="1" noProof="0" dirty="0"/>
              <a:t>büyür</a:t>
            </a:r>
            <a:r>
              <a:rPr lang="tr-TR" altLang="en-US" noProof="0" dirty="0"/>
              <a:t>.</a:t>
            </a:r>
          </a:p>
          <a:p>
            <a:pPr lvl="1"/>
            <a:r>
              <a:rPr lang="tr-TR" altLang="en-US" b="1" noProof="0" dirty="0"/>
              <a:t>Piyasa arzı sağa kayar </a:t>
            </a:r>
            <a:r>
              <a:rPr lang="tr-TR" altLang="en-US" b="1" noProof="0" dirty="0">
                <a:sym typeface="Wingdings" panose="05000000000000000000" pitchFamily="2" charset="2"/>
              </a:rPr>
              <a:t></a:t>
            </a:r>
            <a:r>
              <a:rPr lang="tr-TR" altLang="en-US" b="1" noProof="0" dirty="0"/>
              <a:t> </a:t>
            </a:r>
            <a:r>
              <a:rPr lang="tr-TR" altLang="en-US" noProof="0" dirty="0"/>
              <a:t>ve fiyat tekil firma karı </a:t>
            </a:r>
            <a:r>
              <a:rPr lang="tr-TR" altLang="en-US" b="1" noProof="0" dirty="0"/>
              <a:t>sıfır olana kadar</a:t>
            </a:r>
            <a:r>
              <a:rPr lang="tr-TR" altLang="en-US" noProof="0" dirty="0"/>
              <a:t> düşer.</a:t>
            </a:r>
          </a:p>
          <a:p>
            <a:endParaRPr lang="tr-T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101446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68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68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68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Title 1"/>
          <p:cNvSpPr>
            <a:spLocks noGrp="1"/>
          </p:cNvSpPr>
          <p:nvPr>
            <p:ph type="title" idx="4294967295"/>
          </p:nvPr>
        </p:nvSpPr>
        <p:spPr>
          <a:xfrm>
            <a:off x="609600" y="3"/>
            <a:ext cx="10972800" cy="1527175"/>
          </a:xfrm>
        </p:spPr>
        <p:txBody>
          <a:bodyPr/>
          <a:lstStyle/>
          <a:p>
            <a:pPr algn="ctr"/>
            <a:r>
              <a:rPr lang="tr-TR" altLang="en-US" noProof="0" dirty="0"/>
              <a:t>Animasyonlu Analiz: Uzun-Dönem</a:t>
            </a:r>
            <a:endParaRPr lang="tr-TR" noProof="0" dirty="0">
              <a:latin typeface="Cambria"/>
              <a:ea typeface="MS PGothic" charset="0"/>
              <a:cs typeface="Cambria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rot="5400000">
            <a:off x="-618067" y="4325938"/>
            <a:ext cx="32004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982133" y="5926138"/>
            <a:ext cx="44704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cxnSpLocks noChangeAspect="1"/>
          </p:cNvCxnSpPr>
          <p:nvPr/>
        </p:nvCxnSpPr>
        <p:spPr>
          <a:xfrm rot="5400000">
            <a:off x="5376333" y="4325938"/>
            <a:ext cx="32004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cxnSpLocks noChangeAspect="1"/>
          </p:cNvCxnSpPr>
          <p:nvPr/>
        </p:nvCxnSpPr>
        <p:spPr>
          <a:xfrm>
            <a:off x="6976533" y="5926138"/>
            <a:ext cx="44704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734" name="TextBox 74"/>
          <p:cNvSpPr txBox="1">
            <a:spLocks noChangeArrowheads="1"/>
          </p:cNvSpPr>
          <p:nvPr/>
        </p:nvSpPr>
        <p:spPr bwMode="auto">
          <a:xfrm>
            <a:off x="2709333" y="1476378"/>
            <a:ext cx="7620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tr-TR" b="1" dirty="0">
                <a:solidFill>
                  <a:srgbClr val="7030A0"/>
                </a:solidFill>
                <a:latin typeface="Cambria"/>
                <a:cs typeface="Cambria"/>
              </a:rPr>
              <a:t>Firma girişi pozitif kar nedeniyle olur.</a:t>
            </a:r>
          </a:p>
        </p:txBody>
      </p:sp>
      <p:sp>
        <p:nvSpPr>
          <p:cNvPr id="73735" name="TextBox 75"/>
          <p:cNvSpPr txBox="1">
            <a:spLocks noChangeArrowheads="1"/>
          </p:cNvSpPr>
          <p:nvPr/>
        </p:nvSpPr>
        <p:spPr bwMode="auto">
          <a:xfrm>
            <a:off x="372533" y="2116138"/>
            <a:ext cx="11176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tr-TR" sz="1800" dirty="0">
                <a:latin typeface="Cambria"/>
                <a:cs typeface="Cambria"/>
              </a:rPr>
              <a:t>Fiyat, Maliyet</a:t>
            </a:r>
          </a:p>
        </p:txBody>
      </p:sp>
      <p:sp>
        <p:nvSpPr>
          <p:cNvPr id="73736" name="TextBox 76"/>
          <p:cNvSpPr txBox="1">
            <a:spLocks noChangeArrowheads="1"/>
          </p:cNvSpPr>
          <p:nvPr/>
        </p:nvSpPr>
        <p:spPr bwMode="auto">
          <a:xfrm>
            <a:off x="6366933" y="2344741"/>
            <a:ext cx="11176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tr-TR" sz="1800" dirty="0">
                <a:latin typeface="Cambria"/>
                <a:cs typeface="Cambria"/>
              </a:rPr>
              <a:t>Fiyat</a:t>
            </a:r>
          </a:p>
        </p:txBody>
      </p:sp>
      <p:sp>
        <p:nvSpPr>
          <p:cNvPr id="73737" name="TextBox 77"/>
          <p:cNvSpPr txBox="1">
            <a:spLocks noChangeArrowheads="1"/>
          </p:cNvSpPr>
          <p:nvPr/>
        </p:nvSpPr>
        <p:spPr bwMode="auto">
          <a:xfrm>
            <a:off x="10075333" y="6180141"/>
            <a:ext cx="17272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tr-TR" sz="1800" dirty="0">
                <a:latin typeface="Cambria"/>
                <a:cs typeface="Cambria"/>
              </a:rPr>
              <a:t>Miktar</a:t>
            </a:r>
          </a:p>
        </p:txBody>
      </p:sp>
      <p:sp>
        <p:nvSpPr>
          <p:cNvPr id="73738" name="TextBox 78"/>
          <p:cNvSpPr txBox="1">
            <a:spLocks noChangeArrowheads="1"/>
          </p:cNvSpPr>
          <p:nvPr/>
        </p:nvSpPr>
        <p:spPr bwMode="auto">
          <a:xfrm>
            <a:off x="4588933" y="6180141"/>
            <a:ext cx="18288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tr-TR" sz="1800" dirty="0">
                <a:latin typeface="Cambria"/>
                <a:cs typeface="Cambria"/>
              </a:rPr>
              <a:t>Miktar</a:t>
            </a:r>
          </a:p>
        </p:txBody>
      </p:sp>
      <p:sp>
        <p:nvSpPr>
          <p:cNvPr id="73739" name="TextBox 79"/>
          <p:cNvSpPr txBox="1">
            <a:spLocks noChangeArrowheads="1"/>
          </p:cNvSpPr>
          <p:nvPr/>
        </p:nvSpPr>
        <p:spPr bwMode="auto">
          <a:xfrm>
            <a:off x="2404533" y="2268541"/>
            <a:ext cx="22352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tr-TR" sz="1800" b="1" dirty="0">
                <a:latin typeface="Cambria"/>
                <a:cs typeface="Cambria"/>
              </a:rPr>
              <a:t>Tekil Firma</a:t>
            </a:r>
          </a:p>
        </p:txBody>
      </p:sp>
      <p:sp>
        <p:nvSpPr>
          <p:cNvPr id="73740" name="TextBox 80"/>
          <p:cNvSpPr txBox="1">
            <a:spLocks noChangeArrowheads="1"/>
          </p:cNvSpPr>
          <p:nvPr/>
        </p:nvSpPr>
        <p:spPr bwMode="auto">
          <a:xfrm>
            <a:off x="8703733" y="2268541"/>
            <a:ext cx="16256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tr-TR" sz="1800" b="1" dirty="0">
                <a:latin typeface="Cambria"/>
                <a:cs typeface="Cambria"/>
              </a:rPr>
              <a:t>Piyasa</a:t>
            </a:r>
          </a:p>
        </p:txBody>
      </p:sp>
      <p:grpSp>
        <p:nvGrpSpPr>
          <p:cNvPr id="2" name="Group 119"/>
          <p:cNvGrpSpPr>
            <a:grpSpLocks/>
          </p:cNvGrpSpPr>
          <p:nvPr/>
        </p:nvGrpSpPr>
        <p:grpSpPr bwMode="auto">
          <a:xfrm>
            <a:off x="7281333" y="2649541"/>
            <a:ext cx="4267200" cy="2884487"/>
            <a:chOff x="5791200" y="1371600"/>
            <a:chExt cx="3200400" cy="2883932"/>
          </a:xfrm>
        </p:grpSpPr>
        <p:cxnSp>
          <p:nvCxnSpPr>
            <p:cNvPr id="17" name="Straight Connector 16"/>
            <p:cNvCxnSpPr/>
            <p:nvPr/>
          </p:nvCxnSpPr>
          <p:spPr>
            <a:xfrm rot="5400000" flipH="1" flipV="1">
              <a:off x="5753320" y="1790407"/>
              <a:ext cx="2285560" cy="2209800"/>
            </a:xfrm>
            <a:prstGeom prst="line">
              <a:avLst/>
            </a:prstGeom>
            <a:ln w="50800">
              <a:solidFill>
                <a:srgbClr val="CD63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324600" y="1600156"/>
              <a:ext cx="2362200" cy="2285560"/>
            </a:xfrm>
            <a:prstGeom prst="line">
              <a:avLst/>
            </a:prstGeom>
            <a:ln w="50800">
              <a:solidFill>
                <a:srgbClr val="456C7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769" name="TextBox 100"/>
            <p:cNvSpPr txBox="1">
              <a:spLocks noChangeArrowheads="1"/>
            </p:cNvSpPr>
            <p:nvPr/>
          </p:nvSpPr>
          <p:spPr bwMode="auto">
            <a:xfrm>
              <a:off x="8610600" y="3886200"/>
              <a:ext cx="3810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9pPr>
            </a:lstStyle>
            <a:p>
              <a:pPr eaLnBrk="1" hangingPunct="1"/>
              <a:r>
                <a:rPr lang="en-US" sz="1800" dirty="0">
                  <a:latin typeface="Cambria"/>
                  <a:cs typeface="Cambria"/>
                </a:rPr>
                <a:t>T</a:t>
              </a:r>
            </a:p>
          </p:txBody>
        </p:sp>
        <p:sp>
          <p:nvSpPr>
            <p:cNvPr id="73770" name="TextBox 101"/>
            <p:cNvSpPr txBox="1">
              <a:spLocks noChangeArrowheads="1"/>
            </p:cNvSpPr>
            <p:nvPr/>
          </p:nvSpPr>
          <p:spPr bwMode="auto">
            <a:xfrm>
              <a:off x="8001000" y="1371600"/>
              <a:ext cx="533400" cy="3692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9pPr>
            </a:lstStyle>
            <a:p>
              <a:pPr eaLnBrk="1" hangingPunct="1"/>
              <a:r>
                <a:rPr lang="en-US" sz="1800" dirty="0">
                  <a:latin typeface="Cambria"/>
                  <a:cs typeface="Cambria"/>
                </a:rPr>
                <a:t>A</a:t>
              </a:r>
              <a:r>
                <a:rPr lang="en-US" sz="1800" baseline="-25000" dirty="0">
                  <a:latin typeface="Cambria"/>
                  <a:cs typeface="Cambria"/>
                </a:rPr>
                <a:t>1</a:t>
              </a:r>
            </a:p>
          </p:txBody>
        </p:sp>
      </p:grpSp>
      <p:grpSp>
        <p:nvGrpSpPr>
          <p:cNvPr id="3" name="Group 118"/>
          <p:cNvGrpSpPr>
            <a:grpSpLocks/>
          </p:cNvGrpSpPr>
          <p:nvPr/>
        </p:nvGrpSpPr>
        <p:grpSpPr bwMode="auto">
          <a:xfrm>
            <a:off x="1989668" y="2649538"/>
            <a:ext cx="4072467" cy="2514600"/>
            <a:chOff x="1517904" y="1371600"/>
            <a:chExt cx="3054096" cy="2514601"/>
          </a:xfrm>
        </p:grpSpPr>
        <p:sp>
          <p:nvSpPr>
            <p:cNvPr id="22" name="Freeform 21"/>
            <p:cNvSpPr/>
            <p:nvPr/>
          </p:nvSpPr>
          <p:spPr>
            <a:xfrm>
              <a:off x="1517904" y="2035175"/>
              <a:ext cx="2444547" cy="1165225"/>
            </a:xfrm>
            <a:custGeom>
              <a:avLst/>
              <a:gdLst>
                <a:gd name="connsiteX0" fmla="*/ 0 w 2990088"/>
                <a:gd name="connsiteY0" fmla="*/ 0 h 1178052"/>
                <a:gd name="connsiteX1" fmla="*/ 1225296 w 2990088"/>
                <a:gd name="connsiteY1" fmla="*/ 1170432 h 1178052"/>
                <a:gd name="connsiteX2" fmla="*/ 2990088 w 2990088"/>
                <a:gd name="connsiteY2" fmla="*/ 45720 h 117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0088" h="1178052">
                  <a:moveTo>
                    <a:pt x="0" y="0"/>
                  </a:moveTo>
                  <a:cubicBezTo>
                    <a:pt x="363474" y="581406"/>
                    <a:pt x="726948" y="1162812"/>
                    <a:pt x="1225296" y="1170432"/>
                  </a:cubicBezTo>
                  <a:cubicBezTo>
                    <a:pt x="1723644" y="1178052"/>
                    <a:pt x="2356866" y="611886"/>
                    <a:pt x="2990088" y="45720"/>
                  </a:cubicBezTo>
                </a:path>
              </a:pathLst>
            </a:custGeom>
            <a:ln w="50800">
              <a:solidFill>
                <a:srgbClr val="43A6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atin typeface="Cambria"/>
              </a:endParaRPr>
            </a:p>
          </p:txBody>
        </p:sp>
        <p:cxnSp>
          <p:nvCxnSpPr>
            <p:cNvPr id="23" name="Straight Connector 22"/>
            <p:cNvCxnSpPr/>
            <p:nvPr/>
          </p:nvCxnSpPr>
          <p:spPr>
            <a:xfrm rot="5400000" flipH="1" flipV="1">
              <a:off x="1790839" y="1943170"/>
              <a:ext cx="2209801" cy="1676261"/>
            </a:xfrm>
            <a:prstGeom prst="line">
              <a:avLst/>
            </a:prstGeom>
            <a:ln w="50800">
              <a:solidFill>
                <a:srgbClr val="9B54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765" name="TextBox 103"/>
            <p:cNvSpPr txBox="1">
              <a:spLocks noChangeArrowheads="1"/>
            </p:cNvSpPr>
            <p:nvPr/>
          </p:nvSpPr>
          <p:spPr bwMode="auto">
            <a:xfrm>
              <a:off x="3695691" y="1371600"/>
              <a:ext cx="6858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9pPr>
            </a:lstStyle>
            <a:p>
              <a:pPr eaLnBrk="1" hangingPunct="1"/>
              <a:r>
                <a:rPr lang="en-US" sz="1800" dirty="0">
                  <a:latin typeface="Cambria"/>
                  <a:cs typeface="Cambria"/>
                </a:rPr>
                <a:t>MC</a:t>
              </a:r>
            </a:p>
          </p:txBody>
        </p:sp>
        <p:sp>
          <p:nvSpPr>
            <p:cNvPr id="73766" name="TextBox 104"/>
            <p:cNvSpPr txBox="1">
              <a:spLocks noChangeArrowheads="1"/>
            </p:cNvSpPr>
            <p:nvPr/>
          </p:nvSpPr>
          <p:spPr bwMode="auto">
            <a:xfrm>
              <a:off x="3886200" y="1752600"/>
              <a:ext cx="6858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9pPr>
            </a:lstStyle>
            <a:p>
              <a:pPr eaLnBrk="1" hangingPunct="1"/>
              <a:r>
                <a:rPr lang="en-US" sz="1800" dirty="0">
                  <a:latin typeface="Cambria"/>
                  <a:cs typeface="Cambria"/>
                </a:rPr>
                <a:t>ATC</a:t>
              </a:r>
            </a:p>
          </p:txBody>
        </p:sp>
      </p:grpSp>
      <p:grpSp>
        <p:nvGrpSpPr>
          <p:cNvPr id="4" name="Group 120"/>
          <p:cNvGrpSpPr>
            <a:grpSpLocks/>
          </p:cNvGrpSpPr>
          <p:nvPr/>
        </p:nvGrpSpPr>
        <p:grpSpPr bwMode="auto">
          <a:xfrm>
            <a:off x="7230535" y="3195638"/>
            <a:ext cx="3014133" cy="2146300"/>
            <a:chOff x="6896100" y="2298700"/>
            <a:chExt cx="2260600" cy="2146300"/>
          </a:xfrm>
        </p:grpSpPr>
        <p:sp>
          <p:nvSpPr>
            <p:cNvPr id="73761" name="TextBox 102"/>
            <p:cNvSpPr txBox="1">
              <a:spLocks noChangeArrowheads="1"/>
            </p:cNvSpPr>
            <p:nvPr/>
          </p:nvSpPr>
          <p:spPr bwMode="auto">
            <a:xfrm>
              <a:off x="8623300" y="2298700"/>
              <a:ext cx="5334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9pPr>
            </a:lstStyle>
            <a:p>
              <a:pPr eaLnBrk="1" hangingPunct="1"/>
              <a:r>
                <a:rPr lang="en-US" sz="1800" dirty="0">
                  <a:latin typeface="Cambria"/>
                  <a:cs typeface="Cambria"/>
                </a:rPr>
                <a:t>A</a:t>
              </a:r>
              <a:r>
                <a:rPr lang="en-US" sz="1800" baseline="-25000" dirty="0">
                  <a:latin typeface="Cambria"/>
                  <a:cs typeface="Cambria"/>
                </a:rPr>
                <a:t>2</a:t>
              </a:r>
            </a:p>
          </p:txBody>
        </p:sp>
        <p:cxnSp>
          <p:nvCxnSpPr>
            <p:cNvPr id="28" name="Straight Connector 27"/>
            <p:cNvCxnSpPr/>
            <p:nvPr/>
          </p:nvCxnSpPr>
          <p:spPr>
            <a:xfrm rot="5400000" flipH="1" flipV="1">
              <a:off x="6879431" y="2650331"/>
              <a:ext cx="1811338" cy="1778000"/>
            </a:xfrm>
            <a:prstGeom prst="line">
              <a:avLst/>
            </a:prstGeom>
            <a:ln w="50800">
              <a:solidFill>
                <a:srgbClr val="CD633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122"/>
          <p:cNvGrpSpPr>
            <a:grpSpLocks/>
          </p:cNvGrpSpPr>
          <p:nvPr/>
        </p:nvGrpSpPr>
        <p:grpSpPr bwMode="auto">
          <a:xfrm>
            <a:off x="457200" y="3589341"/>
            <a:ext cx="9770533" cy="369887"/>
            <a:chOff x="377024" y="3073362"/>
            <a:chExt cx="7623976" cy="369332"/>
          </a:xfrm>
        </p:grpSpPr>
        <p:cxnSp>
          <p:nvCxnSpPr>
            <p:cNvPr id="30" name="Straight Connector 29"/>
            <p:cNvCxnSpPr/>
            <p:nvPr/>
          </p:nvCxnSpPr>
          <p:spPr>
            <a:xfrm flipV="1">
              <a:off x="786631" y="3276257"/>
              <a:ext cx="7214369" cy="4755"/>
            </a:xfrm>
            <a:prstGeom prst="line">
              <a:avLst/>
            </a:prstGeom>
            <a:ln w="254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760" name="TextBox 116"/>
            <p:cNvSpPr txBox="1">
              <a:spLocks noChangeArrowheads="1"/>
            </p:cNvSpPr>
            <p:nvPr/>
          </p:nvSpPr>
          <p:spPr bwMode="auto">
            <a:xfrm>
              <a:off x="377024" y="3073362"/>
              <a:ext cx="5334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9pPr>
            </a:lstStyle>
            <a:p>
              <a:pPr eaLnBrk="1" hangingPunct="1"/>
              <a:r>
                <a:rPr lang="en-US" sz="1800" dirty="0">
                  <a:latin typeface="Cambria"/>
                  <a:cs typeface="Cambria"/>
                </a:rPr>
                <a:t>P</a:t>
              </a:r>
              <a:r>
                <a:rPr lang="en-US" sz="1800" baseline="-25000" dirty="0">
                  <a:latin typeface="Cambria"/>
                  <a:cs typeface="Cambria"/>
                </a:rPr>
                <a:t>2</a:t>
              </a:r>
            </a:p>
          </p:txBody>
        </p:sp>
      </p:grpSp>
      <p:grpSp>
        <p:nvGrpSpPr>
          <p:cNvPr id="10" name="Group 121"/>
          <p:cNvGrpSpPr>
            <a:grpSpLocks/>
          </p:cNvGrpSpPr>
          <p:nvPr/>
        </p:nvGrpSpPr>
        <p:grpSpPr bwMode="auto">
          <a:xfrm>
            <a:off x="457200" y="3589341"/>
            <a:ext cx="8703733" cy="369887"/>
            <a:chOff x="550524" y="1208118"/>
            <a:chExt cx="6821185" cy="369332"/>
          </a:xfrm>
        </p:grpSpPr>
        <p:cxnSp>
          <p:nvCxnSpPr>
            <p:cNvPr id="33" name="Straight Connector 32"/>
            <p:cNvCxnSpPr/>
            <p:nvPr/>
          </p:nvCxnSpPr>
          <p:spPr>
            <a:xfrm rot="10800000">
              <a:off x="961918" y="1415768"/>
              <a:ext cx="6409791" cy="7926"/>
            </a:xfrm>
            <a:prstGeom prst="line">
              <a:avLst/>
            </a:prstGeom>
            <a:ln w="254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758" name="TextBox 117"/>
            <p:cNvSpPr txBox="1">
              <a:spLocks noChangeArrowheads="1"/>
            </p:cNvSpPr>
            <p:nvPr/>
          </p:nvSpPr>
          <p:spPr bwMode="auto">
            <a:xfrm>
              <a:off x="550524" y="1208118"/>
              <a:ext cx="5334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9pPr>
            </a:lstStyle>
            <a:p>
              <a:pPr eaLnBrk="1" hangingPunct="1"/>
              <a:r>
                <a:rPr lang="en-US" sz="1800" dirty="0">
                  <a:latin typeface="Cambria"/>
                  <a:cs typeface="Cambria"/>
                </a:rPr>
                <a:t>P</a:t>
              </a:r>
              <a:r>
                <a:rPr lang="en-US" sz="1800" baseline="-25000" dirty="0">
                  <a:latin typeface="Cambria"/>
                  <a:cs typeface="Cambria"/>
                </a:rPr>
                <a:t>1</a:t>
              </a:r>
            </a:p>
          </p:txBody>
        </p:sp>
      </p:grpSp>
      <p:grpSp>
        <p:nvGrpSpPr>
          <p:cNvPr id="11" name="Group 133"/>
          <p:cNvGrpSpPr>
            <a:grpSpLocks/>
          </p:cNvGrpSpPr>
          <p:nvPr/>
        </p:nvGrpSpPr>
        <p:grpSpPr bwMode="auto">
          <a:xfrm>
            <a:off x="3691467" y="3970338"/>
            <a:ext cx="711200" cy="2425700"/>
            <a:chOff x="2908300" y="2438400"/>
            <a:chExt cx="533400" cy="2425700"/>
          </a:xfrm>
        </p:grpSpPr>
        <p:cxnSp>
          <p:nvCxnSpPr>
            <p:cNvPr id="36" name="Straight Connector 35"/>
            <p:cNvCxnSpPr/>
            <p:nvPr/>
          </p:nvCxnSpPr>
          <p:spPr>
            <a:xfrm rot="5400000">
              <a:off x="2143919" y="3405981"/>
              <a:ext cx="1947862" cy="12700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756" name="TextBox 132"/>
            <p:cNvSpPr txBox="1">
              <a:spLocks noChangeArrowheads="1"/>
            </p:cNvSpPr>
            <p:nvPr/>
          </p:nvSpPr>
          <p:spPr bwMode="auto">
            <a:xfrm>
              <a:off x="2908300" y="4494768"/>
              <a:ext cx="5334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9pPr>
            </a:lstStyle>
            <a:p>
              <a:pPr eaLnBrk="1" hangingPunct="1"/>
              <a:r>
                <a:rPr lang="en-US" sz="1800" dirty="0">
                  <a:latin typeface="Cambria"/>
                  <a:cs typeface="Cambria"/>
                </a:rPr>
                <a:t>Q</a:t>
              </a:r>
              <a:r>
                <a:rPr lang="en-US" sz="1800" baseline="-25000" dirty="0">
                  <a:latin typeface="Cambria"/>
                  <a:cs typeface="Cambria"/>
                </a:rPr>
                <a:t>1</a:t>
              </a:r>
            </a:p>
          </p:txBody>
        </p:sp>
      </p:grpSp>
      <p:grpSp>
        <p:nvGrpSpPr>
          <p:cNvPr id="12" name="Group 48"/>
          <p:cNvGrpSpPr>
            <a:grpSpLocks/>
          </p:cNvGrpSpPr>
          <p:nvPr/>
        </p:nvGrpSpPr>
        <p:grpSpPr bwMode="auto">
          <a:xfrm>
            <a:off x="3166533" y="4508500"/>
            <a:ext cx="711200" cy="1885950"/>
            <a:chOff x="2413000" y="4107259"/>
            <a:chExt cx="533400" cy="1809726"/>
          </a:xfrm>
        </p:grpSpPr>
        <p:cxnSp>
          <p:nvCxnSpPr>
            <p:cNvPr id="39" name="Straight Connector 38"/>
            <p:cNvCxnSpPr/>
            <p:nvPr/>
          </p:nvCxnSpPr>
          <p:spPr>
            <a:xfrm rot="5400000">
              <a:off x="1908088" y="4777271"/>
              <a:ext cx="1352724" cy="12700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754" name="TextBox 47"/>
            <p:cNvSpPr txBox="1">
              <a:spLocks noChangeArrowheads="1"/>
            </p:cNvSpPr>
            <p:nvPr/>
          </p:nvSpPr>
          <p:spPr bwMode="auto">
            <a:xfrm>
              <a:off x="2413000" y="5562630"/>
              <a:ext cx="533400" cy="3543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9pPr>
            </a:lstStyle>
            <a:p>
              <a:pPr eaLnBrk="1" hangingPunct="1"/>
              <a:r>
                <a:rPr lang="en-US" sz="1800" dirty="0">
                  <a:latin typeface="Cambria"/>
                  <a:cs typeface="Cambria"/>
                </a:rPr>
                <a:t>Q</a:t>
              </a:r>
              <a:r>
                <a:rPr lang="en-US" sz="1800" baseline="-25000" dirty="0">
                  <a:latin typeface="Cambria"/>
                  <a:cs typeface="Cambria"/>
                </a:rPr>
                <a:t>2</a:t>
              </a:r>
            </a:p>
          </p:txBody>
        </p:sp>
      </p:grpSp>
      <p:grpSp>
        <p:nvGrpSpPr>
          <p:cNvPr id="13" name="Group 51"/>
          <p:cNvGrpSpPr>
            <a:grpSpLocks/>
          </p:cNvGrpSpPr>
          <p:nvPr/>
        </p:nvGrpSpPr>
        <p:grpSpPr bwMode="auto">
          <a:xfrm>
            <a:off x="3488268" y="3868738"/>
            <a:ext cx="5822951" cy="1143000"/>
            <a:chOff x="2641600" y="3505200"/>
            <a:chExt cx="4367212" cy="1143003"/>
          </a:xfrm>
        </p:grpSpPr>
        <p:grpSp>
          <p:nvGrpSpPr>
            <p:cNvPr id="73749" name="Group 129"/>
            <p:cNvGrpSpPr>
              <a:grpSpLocks/>
            </p:cNvGrpSpPr>
            <p:nvPr/>
          </p:nvGrpSpPr>
          <p:grpSpPr bwMode="auto">
            <a:xfrm>
              <a:off x="4572000" y="3505200"/>
              <a:ext cx="2436812" cy="1068388"/>
              <a:chOff x="4572000" y="2590800"/>
              <a:chExt cx="2436812" cy="1068388"/>
            </a:xfrm>
          </p:grpSpPr>
          <p:cxnSp>
            <p:nvCxnSpPr>
              <p:cNvPr id="44" name="Straight Arrow Connector 43"/>
              <p:cNvCxnSpPr/>
              <p:nvPr/>
            </p:nvCxnSpPr>
            <p:spPr>
              <a:xfrm rot="5400000">
                <a:off x="4344193" y="2818607"/>
                <a:ext cx="457201" cy="158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Arrow Connector 44"/>
              <p:cNvCxnSpPr/>
              <p:nvPr/>
            </p:nvCxnSpPr>
            <p:spPr>
              <a:xfrm>
                <a:off x="6095999" y="3657603"/>
                <a:ext cx="912813" cy="1587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3" name="Straight Arrow Connector 42"/>
            <p:cNvCxnSpPr/>
            <p:nvPr/>
          </p:nvCxnSpPr>
          <p:spPr>
            <a:xfrm rot="10800000" flipV="1">
              <a:off x="2641600" y="4640265"/>
              <a:ext cx="304800" cy="793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78743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3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834 0.02223 L 0.15 0.02223 " pathEditMode="fixed" rAng="0" ptsTypes="AA">
                                      <p:cBhvr>
                                        <p:cTn id="30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00" y="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48148E-6 L 0.00416 0.10648 " pathEditMode="fixed" rAng="0" ptsTypes="AA">
                                      <p:cBhvr>
                                        <p:cTn id="32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0" y="53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altLang="en-US" noProof="0" dirty="0"/>
              <a:t>Animasyonlu Analiz: Uzun-Dönem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3891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altLang="en-US" noProof="0" dirty="0"/>
              <a:t>Hatırlayın ki rekabetçi bir piyasada </a:t>
            </a:r>
            <a:r>
              <a:rPr lang="tr-TR" altLang="en-US" noProof="0" dirty="0">
                <a:solidFill>
                  <a:srgbClr val="FF0000"/>
                </a:solidFill>
              </a:rPr>
              <a:t>uzun-dönemde</a:t>
            </a:r>
            <a:r>
              <a:rPr lang="tr-TR" altLang="en-US" noProof="0" dirty="0"/>
              <a:t>:</a:t>
            </a:r>
          </a:p>
          <a:p>
            <a:pPr lvl="1"/>
            <a:r>
              <a:rPr lang="tr-TR" altLang="en-US" noProof="0" dirty="0"/>
              <a:t>Eğer firmalar negatif kar yapıyorlarsa, </a:t>
            </a:r>
            <a:r>
              <a:rPr lang="tr-TR" altLang="en-US" noProof="0" dirty="0">
                <a:solidFill>
                  <a:srgbClr val="FF0000"/>
                </a:solidFill>
              </a:rPr>
              <a:t>var olan firmalar piyasadan çıkarlar</a:t>
            </a:r>
            <a:r>
              <a:rPr lang="tr-TR" altLang="en-US" noProof="0" dirty="0"/>
              <a:t>.</a:t>
            </a:r>
            <a:endParaRPr lang="tr-TR" altLang="en-US" b="1" noProof="0" dirty="0"/>
          </a:p>
          <a:p>
            <a:pPr lvl="1"/>
            <a:r>
              <a:rPr lang="tr-TR" altLang="en-US" noProof="0" dirty="0"/>
              <a:t>Kayıp var olan </a:t>
            </a:r>
            <a:r>
              <a:rPr lang="tr-TR" altLang="en-US" b="1" noProof="0" dirty="0"/>
              <a:t>firmaların piyasadan çıkışı</a:t>
            </a:r>
            <a:r>
              <a:rPr lang="tr-TR" altLang="en-US" noProof="0" dirty="0"/>
              <a:t> için sinyal görevi görür. Sektör/piyasa </a:t>
            </a:r>
            <a:r>
              <a:rPr lang="tr-TR" altLang="en-US" b="1" noProof="0" dirty="0"/>
              <a:t>daralır.</a:t>
            </a:r>
          </a:p>
          <a:p>
            <a:pPr lvl="1"/>
            <a:r>
              <a:rPr lang="tr-TR" altLang="en-US" b="1" noProof="0" dirty="0"/>
              <a:t>Piyasa arzı sola kayar </a:t>
            </a:r>
            <a:r>
              <a:rPr lang="tr-TR" altLang="en-US" b="1" noProof="0" dirty="0">
                <a:sym typeface="Wingdings" panose="05000000000000000000" pitchFamily="2" charset="2"/>
              </a:rPr>
              <a:t></a:t>
            </a:r>
            <a:r>
              <a:rPr lang="tr-TR" altLang="en-US" b="1" noProof="0" dirty="0"/>
              <a:t> </a:t>
            </a:r>
            <a:r>
              <a:rPr lang="tr-TR" altLang="en-US" noProof="0" dirty="0"/>
              <a:t>ve fiyat tekil firma karı </a:t>
            </a:r>
            <a:r>
              <a:rPr lang="tr-TR" altLang="en-US" b="1" noProof="0" dirty="0"/>
              <a:t>sıfır olana kadar</a:t>
            </a:r>
            <a:r>
              <a:rPr lang="tr-TR" altLang="en-US" noProof="0" dirty="0"/>
              <a:t> artar</a:t>
            </a:r>
          </a:p>
        </p:txBody>
      </p:sp>
    </p:spTree>
    <p:extLst>
      <p:ext uri="{BB962C8B-B14F-4D97-AF65-F5344CB8AC3E}">
        <p14:creationId xmlns:p14="http://schemas.microsoft.com/office/powerpoint/2010/main" val="3037241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8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89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89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89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itle 1"/>
          <p:cNvSpPr>
            <a:spLocks noGrp="1"/>
          </p:cNvSpPr>
          <p:nvPr>
            <p:ph type="title" idx="4294967295"/>
          </p:nvPr>
        </p:nvSpPr>
        <p:spPr>
          <a:xfrm>
            <a:off x="609600" y="1"/>
            <a:ext cx="10972800" cy="1527175"/>
          </a:xfrm>
        </p:spPr>
        <p:txBody>
          <a:bodyPr/>
          <a:lstStyle/>
          <a:p>
            <a:pPr algn="ctr"/>
            <a:r>
              <a:rPr lang="tr-TR" altLang="en-US" noProof="0" dirty="0"/>
              <a:t>Animasyonlu Analiz: Uzun-Dönem</a:t>
            </a:r>
            <a:endParaRPr lang="tr-TR" noProof="0" dirty="0">
              <a:latin typeface="Cambria"/>
              <a:ea typeface="MS PGothic" charset="0"/>
              <a:cs typeface="Cambria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rot="5400000">
            <a:off x="-330200" y="4560888"/>
            <a:ext cx="32004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270000" y="6161088"/>
            <a:ext cx="44704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cxnSpLocks noChangeAspect="1"/>
          </p:cNvCxnSpPr>
          <p:nvPr/>
        </p:nvCxnSpPr>
        <p:spPr>
          <a:xfrm rot="5400000">
            <a:off x="5664200" y="4560888"/>
            <a:ext cx="32004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cxnSpLocks noChangeAspect="1"/>
          </p:cNvCxnSpPr>
          <p:nvPr/>
        </p:nvCxnSpPr>
        <p:spPr>
          <a:xfrm>
            <a:off x="7264400" y="6161088"/>
            <a:ext cx="44704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830" name="TextBox 74"/>
          <p:cNvSpPr txBox="1">
            <a:spLocks noChangeArrowheads="1"/>
          </p:cNvSpPr>
          <p:nvPr/>
        </p:nvSpPr>
        <p:spPr bwMode="auto">
          <a:xfrm>
            <a:off x="2743200" y="1431926"/>
            <a:ext cx="7620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tr-TR" b="1" dirty="0">
                <a:solidFill>
                  <a:srgbClr val="7030A0"/>
                </a:solidFill>
                <a:latin typeface="Cambria"/>
                <a:cs typeface="Cambria"/>
              </a:rPr>
              <a:t>Firma çıkışı negatif kar nedeniyle olur.</a:t>
            </a:r>
          </a:p>
        </p:txBody>
      </p:sp>
      <p:sp>
        <p:nvSpPr>
          <p:cNvPr id="77831" name="TextBox 75"/>
          <p:cNvSpPr txBox="1">
            <a:spLocks noChangeArrowheads="1"/>
          </p:cNvSpPr>
          <p:nvPr/>
        </p:nvSpPr>
        <p:spPr bwMode="auto">
          <a:xfrm>
            <a:off x="660400" y="2351088"/>
            <a:ext cx="11176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tr-TR" sz="1800" dirty="0">
                <a:latin typeface="Cambria"/>
                <a:cs typeface="Cambria"/>
              </a:rPr>
              <a:t>Fiyat, Maliyet</a:t>
            </a:r>
          </a:p>
        </p:txBody>
      </p:sp>
      <p:sp>
        <p:nvSpPr>
          <p:cNvPr id="77832" name="TextBox 76"/>
          <p:cNvSpPr txBox="1">
            <a:spLocks noChangeArrowheads="1"/>
          </p:cNvSpPr>
          <p:nvPr/>
        </p:nvSpPr>
        <p:spPr bwMode="auto">
          <a:xfrm>
            <a:off x="6654800" y="2579689"/>
            <a:ext cx="11176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tr-TR" sz="1800" dirty="0">
                <a:latin typeface="Cambria"/>
                <a:cs typeface="Cambria"/>
              </a:rPr>
              <a:t>Fiyat</a:t>
            </a:r>
          </a:p>
        </p:txBody>
      </p:sp>
      <p:sp>
        <p:nvSpPr>
          <p:cNvPr id="77833" name="TextBox 77"/>
          <p:cNvSpPr txBox="1">
            <a:spLocks noChangeArrowheads="1"/>
          </p:cNvSpPr>
          <p:nvPr/>
        </p:nvSpPr>
        <p:spPr bwMode="auto">
          <a:xfrm>
            <a:off x="10261600" y="6186489"/>
            <a:ext cx="17272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tr-TR" sz="1800" dirty="0">
                <a:latin typeface="Cambria"/>
                <a:cs typeface="Cambria"/>
              </a:rPr>
              <a:t>Miktar</a:t>
            </a:r>
          </a:p>
        </p:txBody>
      </p:sp>
      <p:sp>
        <p:nvSpPr>
          <p:cNvPr id="77834" name="TextBox 78"/>
          <p:cNvSpPr txBox="1">
            <a:spLocks noChangeArrowheads="1"/>
          </p:cNvSpPr>
          <p:nvPr/>
        </p:nvSpPr>
        <p:spPr bwMode="auto">
          <a:xfrm>
            <a:off x="5029200" y="6161089"/>
            <a:ext cx="18288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tr-TR" sz="1800" dirty="0">
                <a:latin typeface="Cambria"/>
                <a:cs typeface="Cambria"/>
              </a:rPr>
              <a:t>Miktar</a:t>
            </a:r>
          </a:p>
        </p:txBody>
      </p:sp>
      <p:sp>
        <p:nvSpPr>
          <p:cNvPr id="77835" name="TextBox 79"/>
          <p:cNvSpPr txBox="1">
            <a:spLocks noChangeArrowheads="1"/>
          </p:cNvSpPr>
          <p:nvPr/>
        </p:nvSpPr>
        <p:spPr bwMode="auto">
          <a:xfrm>
            <a:off x="2692400" y="2503489"/>
            <a:ext cx="22352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tr-TR" sz="1800" b="1" dirty="0">
                <a:latin typeface="Cambria"/>
                <a:cs typeface="Cambria"/>
              </a:rPr>
              <a:t>Tekil Firma</a:t>
            </a:r>
          </a:p>
        </p:txBody>
      </p:sp>
      <p:sp>
        <p:nvSpPr>
          <p:cNvPr id="77836" name="TextBox 80"/>
          <p:cNvSpPr txBox="1">
            <a:spLocks noChangeArrowheads="1"/>
          </p:cNvSpPr>
          <p:nvPr/>
        </p:nvSpPr>
        <p:spPr bwMode="auto">
          <a:xfrm>
            <a:off x="8991600" y="2503489"/>
            <a:ext cx="16256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tr-TR" sz="1800" b="1" dirty="0">
                <a:latin typeface="Cambria"/>
                <a:cs typeface="Cambria"/>
              </a:rPr>
              <a:t>Piyasa</a:t>
            </a:r>
          </a:p>
        </p:txBody>
      </p:sp>
      <p:grpSp>
        <p:nvGrpSpPr>
          <p:cNvPr id="2" name="Group 119"/>
          <p:cNvGrpSpPr>
            <a:grpSpLocks/>
          </p:cNvGrpSpPr>
          <p:nvPr/>
        </p:nvGrpSpPr>
        <p:grpSpPr bwMode="auto">
          <a:xfrm>
            <a:off x="7772400" y="3276600"/>
            <a:ext cx="3894667" cy="2884488"/>
            <a:chOff x="6019800" y="1371600"/>
            <a:chExt cx="2921000" cy="2883932"/>
          </a:xfrm>
        </p:grpSpPr>
        <p:cxnSp>
          <p:nvCxnSpPr>
            <p:cNvPr id="17" name="Straight Connector 16"/>
            <p:cNvCxnSpPr/>
            <p:nvPr/>
          </p:nvCxnSpPr>
          <p:spPr>
            <a:xfrm rot="5400000" flipH="1" flipV="1">
              <a:off x="6210520" y="1790406"/>
              <a:ext cx="2285559" cy="2209800"/>
            </a:xfrm>
            <a:prstGeom prst="line">
              <a:avLst/>
            </a:prstGeom>
            <a:ln w="50800">
              <a:solidFill>
                <a:srgbClr val="C9572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019800" y="1600156"/>
              <a:ext cx="2362200" cy="2285559"/>
            </a:xfrm>
            <a:prstGeom prst="line">
              <a:avLst/>
            </a:prstGeom>
            <a:ln w="50800">
              <a:solidFill>
                <a:srgbClr val="456C7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865" name="TextBox 100"/>
            <p:cNvSpPr txBox="1">
              <a:spLocks noChangeArrowheads="1"/>
            </p:cNvSpPr>
            <p:nvPr/>
          </p:nvSpPr>
          <p:spPr bwMode="auto">
            <a:xfrm>
              <a:off x="8382000" y="3886200"/>
              <a:ext cx="3810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9pPr>
            </a:lstStyle>
            <a:p>
              <a:pPr eaLnBrk="1" hangingPunct="1"/>
              <a:r>
                <a:rPr lang="en-US" sz="1800" dirty="0">
                  <a:latin typeface="Cambria"/>
                  <a:cs typeface="Cambria"/>
                </a:rPr>
                <a:t>T</a:t>
              </a:r>
            </a:p>
          </p:txBody>
        </p:sp>
        <p:sp>
          <p:nvSpPr>
            <p:cNvPr id="77866" name="TextBox 101"/>
            <p:cNvSpPr txBox="1">
              <a:spLocks noChangeArrowheads="1"/>
            </p:cNvSpPr>
            <p:nvPr/>
          </p:nvSpPr>
          <p:spPr bwMode="auto">
            <a:xfrm>
              <a:off x="8407400" y="1371600"/>
              <a:ext cx="533400" cy="3692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9pPr>
            </a:lstStyle>
            <a:p>
              <a:pPr eaLnBrk="1" hangingPunct="1"/>
              <a:r>
                <a:rPr lang="en-US" sz="1800" dirty="0">
                  <a:latin typeface="Cambria"/>
                  <a:cs typeface="Cambria"/>
                </a:rPr>
                <a:t>A</a:t>
              </a:r>
              <a:r>
                <a:rPr lang="en-US" sz="1800" baseline="-25000" dirty="0">
                  <a:latin typeface="Cambria"/>
                  <a:cs typeface="Cambria"/>
                </a:rPr>
                <a:t>1</a:t>
              </a:r>
            </a:p>
          </p:txBody>
        </p:sp>
      </p:grpSp>
      <p:grpSp>
        <p:nvGrpSpPr>
          <p:cNvPr id="3" name="Group 118"/>
          <p:cNvGrpSpPr>
            <a:grpSpLocks/>
          </p:cNvGrpSpPr>
          <p:nvPr/>
        </p:nvGrpSpPr>
        <p:grpSpPr bwMode="auto">
          <a:xfrm>
            <a:off x="2277533" y="2351088"/>
            <a:ext cx="4072467" cy="2895600"/>
            <a:chOff x="1517904" y="1371600"/>
            <a:chExt cx="3054096" cy="2895600"/>
          </a:xfrm>
        </p:grpSpPr>
        <p:sp>
          <p:nvSpPr>
            <p:cNvPr id="22" name="Freeform 21"/>
            <p:cNvSpPr/>
            <p:nvPr/>
          </p:nvSpPr>
          <p:spPr>
            <a:xfrm>
              <a:off x="1517904" y="2035175"/>
              <a:ext cx="2444547" cy="1165225"/>
            </a:xfrm>
            <a:custGeom>
              <a:avLst/>
              <a:gdLst>
                <a:gd name="connsiteX0" fmla="*/ 0 w 2990088"/>
                <a:gd name="connsiteY0" fmla="*/ 0 h 1178052"/>
                <a:gd name="connsiteX1" fmla="*/ 1225296 w 2990088"/>
                <a:gd name="connsiteY1" fmla="*/ 1170432 h 1178052"/>
                <a:gd name="connsiteX2" fmla="*/ 2990088 w 2990088"/>
                <a:gd name="connsiteY2" fmla="*/ 45720 h 117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0088" h="1178052">
                  <a:moveTo>
                    <a:pt x="0" y="0"/>
                  </a:moveTo>
                  <a:cubicBezTo>
                    <a:pt x="363474" y="581406"/>
                    <a:pt x="726948" y="1162812"/>
                    <a:pt x="1225296" y="1170432"/>
                  </a:cubicBezTo>
                  <a:cubicBezTo>
                    <a:pt x="1723644" y="1178052"/>
                    <a:pt x="2356866" y="611886"/>
                    <a:pt x="2990088" y="45720"/>
                  </a:cubicBezTo>
                </a:path>
              </a:pathLst>
            </a:custGeom>
            <a:ln w="50800">
              <a:solidFill>
                <a:srgbClr val="43A6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atin typeface="Cambria"/>
              </a:endParaRPr>
            </a:p>
          </p:txBody>
        </p:sp>
        <p:cxnSp>
          <p:nvCxnSpPr>
            <p:cNvPr id="23" name="Straight Connector 22"/>
            <p:cNvCxnSpPr/>
            <p:nvPr/>
          </p:nvCxnSpPr>
          <p:spPr>
            <a:xfrm rot="5400000" flipH="1" flipV="1">
              <a:off x="1447952" y="1981282"/>
              <a:ext cx="2590800" cy="1981035"/>
            </a:xfrm>
            <a:prstGeom prst="line">
              <a:avLst/>
            </a:prstGeom>
            <a:ln w="50800">
              <a:solidFill>
                <a:srgbClr val="9B54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861" name="TextBox 103"/>
            <p:cNvSpPr txBox="1">
              <a:spLocks noChangeArrowheads="1"/>
            </p:cNvSpPr>
            <p:nvPr/>
          </p:nvSpPr>
          <p:spPr bwMode="auto">
            <a:xfrm>
              <a:off x="3657594" y="1371600"/>
              <a:ext cx="6858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9pPr>
            </a:lstStyle>
            <a:p>
              <a:pPr eaLnBrk="1" hangingPunct="1"/>
              <a:r>
                <a:rPr lang="en-US" sz="1800" dirty="0">
                  <a:latin typeface="Cambria"/>
                  <a:cs typeface="Cambria"/>
                </a:rPr>
                <a:t>MC</a:t>
              </a:r>
            </a:p>
          </p:txBody>
        </p:sp>
        <p:sp>
          <p:nvSpPr>
            <p:cNvPr id="77862" name="TextBox 104"/>
            <p:cNvSpPr txBox="1">
              <a:spLocks noChangeArrowheads="1"/>
            </p:cNvSpPr>
            <p:nvPr/>
          </p:nvSpPr>
          <p:spPr bwMode="auto">
            <a:xfrm>
              <a:off x="3886200" y="1752600"/>
              <a:ext cx="6858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9pPr>
            </a:lstStyle>
            <a:p>
              <a:pPr eaLnBrk="1" hangingPunct="1"/>
              <a:r>
                <a:rPr lang="en-US" sz="1800" dirty="0">
                  <a:latin typeface="Cambria"/>
                  <a:cs typeface="Cambria"/>
                </a:rPr>
                <a:t>ATC</a:t>
              </a:r>
            </a:p>
          </p:txBody>
        </p:sp>
      </p:grpSp>
      <p:grpSp>
        <p:nvGrpSpPr>
          <p:cNvPr id="4" name="Group 120"/>
          <p:cNvGrpSpPr>
            <a:grpSpLocks/>
          </p:cNvGrpSpPr>
          <p:nvPr/>
        </p:nvGrpSpPr>
        <p:grpSpPr bwMode="auto">
          <a:xfrm>
            <a:off x="8923863" y="3278188"/>
            <a:ext cx="2684721" cy="2005013"/>
            <a:chOff x="7564092" y="1836420"/>
            <a:chExt cx="2215796" cy="2165414"/>
          </a:xfrm>
        </p:grpSpPr>
        <p:sp>
          <p:nvSpPr>
            <p:cNvPr id="77857" name="TextBox 102"/>
            <p:cNvSpPr txBox="1">
              <a:spLocks noChangeArrowheads="1"/>
            </p:cNvSpPr>
            <p:nvPr/>
          </p:nvSpPr>
          <p:spPr bwMode="auto">
            <a:xfrm>
              <a:off x="9246488" y="1836420"/>
              <a:ext cx="533400" cy="3988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9pPr>
            </a:lstStyle>
            <a:p>
              <a:pPr eaLnBrk="1" hangingPunct="1"/>
              <a:r>
                <a:rPr lang="en-US" sz="1800" dirty="0">
                  <a:latin typeface="Cambria"/>
                  <a:cs typeface="Cambria"/>
                </a:rPr>
                <a:t>A</a:t>
              </a:r>
              <a:r>
                <a:rPr lang="en-US" sz="1800" baseline="-25000" dirty="0">
                  <a:latin typeface="Cambria"/>
                  <a:cs typeface="Cambria"/>
                </a:rPr>
                <a:t>2</a:t>
              </a:r>
            </a:p>
          </p:txBody>
        </p:sp>
        <p:cxnSp>
          <p:nvCxnSpPr>
            <p:cNvPr id="28" name="Straight Connector 27"/>
            <p:cNvCxnSpPr/>
            <p:nvPr/>
          </p:nvCxnSpPr>
          <p:spPr>
            <a:xfrm rot="5400000" flipH="1" flipV="1">
              <a:off x="7548215" y="2280923"/>
              <a:ext cx="1736788" cy="1705033"/>
            </a:xfrm>
            <a:prstGeom prst="line">
              <a:avLst/>
            </a:prstGeom>
            <a:ln w="50800">
              <a:solidFill>
                <a:srgbClr val="C9572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122"/>
          <p:cNvGrpSpPr>
            <a:grpSpLocks/>
          </p:cNvGrpSpPr>
          <p:nvPr/>
        </p:nvGrpSpPr>
        <p:grpSpPr bwMode="auto">
          <a:xfrm>
            <a:off x="694267" y="4572000"/>
            <a:ext cx="8940800" cy="369888"/>
            <a:chOff x="373043" y="3048000"/>
            <a:chExt cx="8321410" cy="369332"/>
          </a:xfrm>
        </p:grpSpPr>
        <p:cxnSp>
          <p:nvCxnSpPr>
            <p:cNvPr id="30" name="Straight Connector 29"/>
            <p:cNvCxnSpPr>
              <a:endCxn id="77856" idx="3"/>
            </p:cNvCxnSpPr>
            <p:nvPr/>
          </p:nvCxnSpPr>
          <p:spPr>
            <a:xfrm rot="10800000">
              <a:off x="908891" y="3233459"/>
              <a:ext cx="7785562" cy="6340"/>
            </a:xfrm>
            <a:prstGeom prst="line">
              <a:avLst/>
            </a:prstGeom>
            <a:ln w="254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856" name="TextBox 116"/>
            <p:cNvSpPr txBox="1">
              <a:spLocks noChangeArrowheads="1"/>
            </p:cNvSpPr>
            <p:nvPr/>
          </p:nvSpPr>
          <p:spPr bwMode="auto">
            <a:xfrm>
              <a:off x="373043" y="3048000"/>
              <a:ext cx="53584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9pPr>
            </a:lstStyle>
            <a:p>
              <a:pPr eaLnBrk="1" hangingPunct="1"/>
              <a:r>
                <a:rPr lang="en-US" sz="1800" dirty="0">
                  <a:latin typeface="Cambria"/>
                  <a:cs typeface="Cambria"/>
                </a:rPr>
                <a:t>P</a:t>
              </a:r>
              <a:r>
                <a:rPr lang="en-US" sz="1800" baseline="-25000" dirty="0">
                  <a:latin typeface="Cambria"/>
                  <a:cs typeface="Cambria"/>
                </a:rPr>
                <a:t>2</a:t>
              </a:r>
            </a:p>
          </p:txBody>
        </p:sp>
      </p:grpSp>
      <p:grpSp>
        <p:nvGrpSpPr>
          <p:cNvPr id="10" name="Group 121"/>
          <p:cNvGrpSpPr>
            <a:grpSpLocks/>
          </p:cNvGrpSpPr>
          <p:nvPr/>
        </p:nvGrpSpPr>
        <p:grpSpPr bwMode="auto">
          <a:xfrm>
            <a:off x="694267" y="4572000"/>
            <a:ext cx="8737600" cy="369888"/>
            <a:chOff x="378004" y="1258847"/>
            <a:chExt cx="6847727" cy="368777"/>
          </a:xfrm>
        </p:grpSpPr>
        <p:cxnSp>
          <p:nvCxnSpPr>
            <p:cNvPr id="33" name="Straight Connector 32"/>
            <p:cNvCxnSpPr/>
            <p:nvPr/>
          </p:nvCxnSpPr>
          <p:spPr>
            <a:xfrm rot="10800000" flipV="1">
              <a:off x="802669" y="1448775"/>
              <a:ext cx="6423062" cy="12662"/>
            </a:xfrm>
            <a:prstGeom prst="line">
              <a:avLst/>
            </a:prstGeom>
            <a:ln w="254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854" name="TextBox 117"/>
            <p:cNvSpPr txBox="1">
              <a:spLocks noChangeArrowheads="1"/>
            </p:cNvSpPr>
            <p:nvPr/>
          </p:nvSpPr>
          <p:spPr bwMode="auto">
            <a:xfrm>
              <a:off x="378004" y="1258847"/>
              <a:ext cx="491019" cy="368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9pPr>
            </a:lstStyle>
            <a:p>
              <a:pPr eaLnBrk="1" hangingPunct="1"/>
              <a:r>
                <a:rPr lang="en-US" sz="1800" dirty="0">
                  <a:latin typeface="Cambria"/>
                  <a:cs typeface="Cambria"/>
                </a:rPr>
                <a:t>P</a:t>
              </a:r>
              <a:r>
                <a:rPr lang="en-US" sz="1800" baseline="-25000" dirty="0">
                  <a:latin typeface="Cambria"/>
                  <a:cs typeface="Cambria"/>
                </a:rPr>
                <a:t>1</a:t>
              </a:r>
            </a:p>
          </p:txBody>
        </p:sp>
      </p:grpSp>
      <p:grpSp>
        <p:nvGrpSpPr>
          <p:cNvPr id="11" name="Group 133"/>
          <p:cNvGrpSpPr>
            <a:grpSpLocks/>
          </p:cNvGrpSpPr>
          <p:nvPr/>
        </p:nvGrpSpPr>
        <p:grpSpPr bwMode="auto">
          <a:xfrm>
            <a:off x="2794000" y="4738688"/>
            <a:ext cx="711200" cy="1809750"/>
            <a:chOff x="2895600" y="2439524"/>
            <a:chExt cx="533400" cy="2563584"/>
          </a:xfrm>
        </p:grpSpPr>
        <p:cxnSp>
          <p:nvCxnSpPr>
            <p:cNvPr id="36" name="Straight Connector 35"/>
            <p:cNvCxnSpPr/>
            <p:nvPr/>
          </p:nvCxnSpPr>
          <p:spPr>
            <a:xfrm rot="5400000">
              <a:off x="2118675" y="3445049"/>
              <a:ext cx="2012638" cy="1588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852" name="TextBox 132"/>
            <p:cNvSpPr txBox="1">
              <a:spLocks noChangeArrowheads="1"/>
            </p:cNvSpPr>
            <p:nvPr/>
          </p:nvSpPr>
          <p:spPr bwMode="auto">
            <a:xfrm>
              <a:off x="2895600" y="4479888"/>
              <a:ext cx="53340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9pPr>
            </a:lstStyle>
            <a:p>
              <a:pPr eaLnBrk="1" hangingPunct="1"/>
              <a:r>
                <a:rPr lang="en-US" sz="1800" dirty="0">
                  <a:latin typeface="Cambria"/>
                  <a:cs typeface="Cambria"/>
                </a:rPr>
                <a:t>Q</a:t>
              </a:r>
              <a:r>
                <a:rPr lang="en-US" sz="1800" baseline="-25000" dirty="0">
                  <a:latin typeface="Cambria"/>
                  <a:cs typeface="Cambria"/>
                </a:rPr>
                <a:t>1</a:t>
              </a:r>
            </a:p>
          </p:txBody>
        </p:sp>
      </p:grpSp>
      <p:grpSp>
        <p:nvGrpSpPr>
          <p:cNvPr id="12" name="Group 48"/>
          <p:cNvGrpSpPr>
            <a:grpSpLocks/>
          </p:cNvGrpSpPr>
          <p:nvPr/>
        </p:nvGrpSpPr>
        <p:grpSpPr bwMode="auto">
          <a:xfrm>
            <a:off x="3454400" y="4205288"/>
            <a:ext cx="711200" cy="2374900"/>
            <a:chOff x="2400300" y="4107258"/>
            <a:chExt cx="533400" cy="1559046"/>
          </a:xfrm>
        </p:grpSpPr>
        <p:cxnSp>
          <p:nvCxnSpPr>
            <p:cNvPr id="39" name="Straight Connector 38"/>
            <p:cNvCxnSpPr/>
            <p:nvPr/>
          </p:nvCxnSpPr>
          <p:spPr>
            <a:xfrm rot="5400000">
              <a:off x="1943011" y="4742347"/>
              <a:ext cx="1282878" cy="12700"/>
            </a:xfrm>
            <a:prstGeom prst="line">
              <a:avLst/>
            </a:prstGeom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850" name="TextBox 47"/>
            <p:cNvSpPr txBox="1">
              <a:spLocks noChangeArrowheads="1"/>
            </p:cNvSpPr>
            <p:nvPr/>
          </p:nvSpPr>
          <p:spPr bwMode="auto">
            <a:xfrm>
              <a:off x="2400300" y="5416189"/>
              <a:ext cx="533400" cy="250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MS PGothic" charset="0"/>
                  <a:cs typeface="MS PGothic" charset="0"/>
                </a:defRPr>
              </a:lvl9pPr>
            </a:lstStyle>
            <a:p>
              <a:pPr eaLnBrk="1" hangingPunct="1"/>
              <a:r>
                <a:rPr lang="en-US" sz="1800" dirty="0">
                  <a:latin typeface="Cambria"/>
                  <a:cs typeface="Cambria"/>
                </a:rPr>
                <a:t>Q</a:t>
              </a:r>
              <a:r>
                <a:rPr lang="en-US" sz="1800" baseline="-25000" dirty="0">
                  <a:latin typeface="Cambria"/>
                  <a:cs typeface="Cambria"/>
                </a:rPr>
                <a:t>2</a:t>
              </a:r>
            </a:p>
          </p:txBody>
        </p:sp>
      </p:grpSp>
      <p:grpSp>
        <p:nvGrpSpPr>
          <p:cNvPr id="13" name="Group 51"/>
          <p:cNvGrpSpPr>
            <a:grpSpLocks/>
          </p:cNvGrpSpPr>
          <p:nvPr/>
        </p:nvGrpSpPr>
        <p:grpSpPr bwMode="auto">
          <a:xfrm>
            <a:off x="3200400" y="4256088"/>
            <a:ext cx="5689600" cy="1331912"/>
            <a:chOff x="2197062" y="3657600"/>
            <a:chExt cx="4279939" cy="1296988"/>
          </a:xfrm>
        </p:grpSpPr>
        <p:grpSp>
          <p:nvGrpSpPr>
            <p:cNvPr id="77845" name="Group 129"/>
            <p:cNvGrpSpPr>
              <a:grpSpLocks/>
            </p:cNvGrpSpPr>
            <p:nvPr/>
          </p:nvGrpSpPr>
          <p:grpSpPr bwMode="auto">
            <a:xfrm>
              <a:off x="4571206" y="3657600"/>
              <a:ext cx="1905795" cy="915988"/>
              <a:chOff x="4571206" y="2743200"/>
              <a:chExt cx="1905795" cy="915988"/>
            </a:xfrm>
          </p:grpSpPr>
          <p:cxnSp>
            <p:nvCxnSpPr>
              <p:cNvPr id="44" name="Straight Arrow Connector 43"/>
              <p:cNvCxnSpPr/>
              <p:nvPr/>
            </p:nvCxnSpPr>
            <p:spPr>
              <a:xfrm rot="5400000" flipH="1" flipV="1">
                <a:off x="4342302" y="2971989"/>
                <a:ext cx="457579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Arrow Connector 44"/>
              <p:cNvCxnSpPr/>
              <p:nvPr/>
            </p:nvCxnSpPr>
            <p:spPr>
              <a:xfrm rot="10800000">
                <a:off x="5943602" y="3658357"/>
                <a:ext cx="533399" cy="154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3" name="Straight Arrow Connector 42"/>
            <p:cNvCxnSpPr/>
            <p:nvPr/>
          </p:nvCxnSpPr>
          <p:spPr>
            <a:xfrm flipV="1">
              <a:off x="2197062" y="4953043"/>
              <a:ext cx="380546" cy="154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71250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4.07407E-6 L -0.12084 -0.0074 " pathEditMode="relative" rAng="0" ptsTypes="AA">
                                      <p:cBhvr>
                                        <p:cTn id="3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42" y="-37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0 L 3.33333E-6 -0.08403 " pathEditMode="relative" rAng="0" ptsTypes="AA">
                                      <p:cBhvr>
                                        <p:cTn id="32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2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altLang="en-US" noProof="0" dirty="0"/>
              <a:t>Animasyonlu Analiz: Uzun-Dönem Özet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7987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altLang="en-US" sz="2400" noProof="0" dirty="0">
                <a:latin typeface="Cambria"/>
                <a:cs typeface="Cambria"/>
              </a:rPr>
              <a:t>Serbest/ücretsiz/kolay giriş şunu ifade eder: kar fırsatını gören herkes tepki olarak sektöre girebilir.</a:t>
            </a:r>
          </a:p>
          <a:p>
            <a:r>
              <a:rPr lang="tr-TR" altLang="en-US" sz="2400" noProof="0" dirty="0"/>
              <a:t>Bu nedenle</a:t>
            </a:r>
            <a:r>
              <a:rPr lang="tr-TR" altLang="en-US" sz="2400" noProof="0" dirty="0">
                <a:latin typeface="Cambria"/>
                <a:cs typeface="Cambria"/>
              </a:rPr>
              <a:t>, eğer sektörde karlılık varsa, yeni firmalar sektöre girer. Bu durum da arzın artmasına, fiyatların düşmesine ve karların azalmasına neden olur.</a:t>
            </a:r>
          </a:p>
          <a:p>
            <a:r>
              <a:rPr lang="tr-TR" altLang="en-US" sz="2400" noProof="0" dirty="0">
                <a:latin typeface="Cambria"/>
                <a:cs typeface="Cambria"/>
              </a:rPr>
              <a:t>Eğer sektör negatif kar yaşıyorsa, firmalar sektörden çıkar. Bu durum da arzı azaltır, fiyatları arttırır ve sektörde kalan firmalar için karı arttırır.</a:t>
            </a:r>
          </a:p>
          <a:p>
            <a:r>
              <a:rPr lang="tr-TR" altLang="en-US" sz="2400" b="1" noProof="0" dirty="0">
                <a:latin typeface="Cambria"/>
                <a:cs typeface="Cambria"/>
              </a:rPr>
              <a:t>Firmalar sektöre giriş ve sektörden çıkış yaptığı sürece piyasa uzun-dönem dengesinde olmaz.</a:t>
            </a:r>
          </a:p>
          <a:p>
            <a:r>
              <a:rPr lang="tr-TR" altLang="en-US" sz="2400" b="1" noProof="0" dirty="0">
                <a:latin typeface="Cambria"/>
                <a:cs typeface="Cambria"/>
              </a:rPr>
              <a:t>Tam rekabetçi piyasada, piyasa zamanla sıfır ekonomik kar durumuna gider.</a:t>
            </a:r>
            <a:endParaRPr lang="tr-TR" altLang="en-US" sz="2400" noProof="0" dirty="0"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5095763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Title 1"/>
          <p:cNvSpPr>
            <a:spLocks noGrp="1"/>
          </p:cNvSpPr>
          <p:nvPr>
            <p:ph type="title"/>
          </p:nvPr>
        </p:nvSpPr>
        <p:spPr>
          <a:xfrm>
            <a:off x="1981199" y="13"/>
            <a:ext cx="9788431" cy="1527175"/>
          </a:xfrm>
        </p:spPr>
        <p:txBody>
          <a:bodyPr/>
          <a:lstStyle/>
          <a:p>
            <a:r>
              <a:rPr lang="tr-TR" altLang="en-US" noProof="0" dirty="0"/>
              <a:t>Örnek Sorular: </a:t>
            </a:r>
            <a:br>
              <a:rPr lang="tr-TR" altLang="en-US" noProof="0" dirty="0"/>
            </a:br>
            <a:r>
              <a:rPr lang="tr-TR" altLang="en-US" noProof="0" dirty="0"/>
              <a:t>Kısa-Dönem vs. Uzun-Dönem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83970" name="Content Placeholder 2"/>
          <p:cNvSpPr>
            <a:spLocks noGrp="1"/>
          </p:cNvSpPr>
          <p:nvPr>
            <p:ph idx="1"/>
          </p:nvPr>
        </p:nvSpPr>
        <p:spPr>
          <a:xfrm>
            <a:off x="1981200" y="1712913"/>
            <a:ext cx="8229600" cy="4895850"/>
          </a:xfrm>
        </p:spPr>
        <p:txBody>
          <a:bodyPr/>
          <a:lstStyle/>
          <a:p>
            <a:r>
              <a:rPr lang="tr-TR" altLang="en-US" noProof="0" dirty="0"/>
              <a:t>Soruları aşağıdaki cevapların karşısındaki sesleri çıkararak cevaplayın</a:t>
            </a:r>
            <a:r>
              <a:rPr lang="tr-TR" altLang="en-US" noProof="0" dirty="0">
                <a:latin typeface="Cambria"/>
                <a:cs typeface="Cambria"/>
              </a:rPr>
              <a:t> :</a:t>
            </a:r>
          </a:p>
          <a:p>
            <a:pPr lvl="1"/>
            <a:r>
              <a:rPr lang="tr-TR" altLang="en-US" sz="2800" noProof="0" dirty="0"/>
              <a:t>Kısa-dönem: alkış</a:t>
            </a:r>
          </a:p>
          <a:p>
            <a:pPr lvl="1"/>
            <a:r>
              <a:rPr lang="tr-TR" altLang="en-US" sz="2800" noProof="0" dirty="0"/>
              <a:t>Uzun-dönem: masaya vur</a:t>
            </a:r>
          </a:p>
          <a:p>
            <a:pPr lvl="1"/>
            <a:r>
              <a:rPr lang="tr-TR" altLang="en-US" sz="2800" noProof="0" dirty="0"/>
              <a:t>Biri/ikisi: ayaklarını yere vur</a:t>
            </a:r>
          </a:p>
        </p:txBody>
      </p:sp>
    </p:spTree>
    <p:extLst>
      <p:ext uri="{BB962C8B-B14F-4D97-AF65-F5344CB8AC3E}">
        <p14:creationId xmlns:p14="http://schemas.microsoft.com/office/powerpoint/2010/main" val="24362651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Title 1"/>
          <p:cNvSpPr>
            <a:spLocks noGrp="1"/>
          </p:cNvSpPr>
          <p:nvPr>
            <p:ph type="title"/>
          </p:nvPr>
        </p:nvSpPr>
        <p:spPr>
          <a:xfrm>
            <a:off x="1981200" y="13"/>
            <a:ext cx="8229600" cy="1527175"/>
          </a:xfrm>
        </p:spPr>
        <p:txBody>
          <a:bodyPr/>
          <a:lstStyle/>
          <a:p>
            <a:r>
              <a:rPr lang="tr-TR" altLang="en-US" noProof="0" dirty="0"/>
              <a:t>Örnek Sorular: </a:t>
            </a:r>
            <a:br>
              <a:rPr lang="tr-TR" altLang="en-US" noProof="0" dirty="0"/>
            </a:br>
            <a:r>
              <a:rPr lang="tr-TR" altLang="en-US" noProof="0" dirty="0"/>
              <a:t>Kısa-Dönem vs. Uzun-Dönem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84994" name="Content Placeholder 1"/>
          <p:cNvSpPr>
            <a:spLocks noGrp="1"/>
          </p:cNvSpPr>
          <p:nvPr>
            <p:ph idx="1"/>
          </p:nvPr>
        </p:nvSpPr>
        <p:spPr>
          <a:xfrm>
            <a:off x="2286000" y="1617663"/>
            <a:ext cx="7391400" cy="1981200"/>
          </a:xfrm>
        </p:spPr>
        <p:txBody>
          <a:bodyPr/>
          <a:lstStyle/>
          <a:p>
            <a:r>
              <a:rPr lang="tr-TR" altLang="en-US" sz="3200" noProof="0" dirty="0">
                <a:latin typeface="Cambria"/>
                <a:cs typeface="Cambria"/>
              </a:rPr>
              <a:t>Kısa-dönem: alkış</a:t>
            </a:r>
          </a:p>
          <a:p>
            <a:r>
              <a:rPr lang="tr-TR" altLang="en-US" sz="3200" noProof="0" dirty="0"/>
              <a:t>Uzun-dönem: masaya vur</a:t>
            </a:r>
            <a:endParaRPr lang="tr-TR" altLang="en-US" sz="3200" noProof="0" dirty="0">
              <a:latin typeface="Cambria"/>
              <a:cs typeface="Cambria"/>
            </a:endParaRPr>
          </a:p>
          <a:p>
            <a:r>
              <a:rPr lang="tr-TR" altLang="en-US" sz="3200" noProof="0" dirty="0">
                <a:latin typeface="Cambria"/>
                <a:cs typeface="Cambria"/>
              </a:rPr>
              <a:t>Biri/ikisi: ayaklarını yere vur</a:t>
            </a:r>
          </a:p>
        </p:txBody>
      </p:sp>
      <p:sp>
        <p:nvSpPr>
          <p:cNvPr id="8" name="Content Placeholder 1"/>
          <p:cNvSpPr txBox="1">
            <a:spLocks/>
          </p:cNvSpPr>
          <p:nvPr/>
        </p:nvSpPr>
        <p:spPr bwMode="auto">
          <a:xfrm>
            <a:off x="2057400" y="3690938"/>
            <a:ext cx="82296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defTabSz="45720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en-US" sz="3200" b="1" dirty="0">
                <a:solidFill>
                  <a:srgbClr val="7030A0"/>
                </a:solidFill>
                <a:latin typeface="Cambria"/>
                <a:cs typeface="Cambria"/>
              </a:rPr>
              <a:t>Ahmet'in atölyesi sabit sermaye seviyesi ile üretim yapıyor</a:t>
            </a:r>
            <a:r>
              <a:rPr lang="tr-TR" altLang="ja-JP" sz="3200" b="1" dirty="0">
                <a:solidFill>
                  <a:srgbClr val="7030A0"/>
                </a:solidFill>
                <a:latin typeface="Cambria"/>
                <a:cs typeface="Cambria"/>
              </a:rPr>
              <a:t>.</a:t>
            </a:r>
          </a:p>
          <a:p>
            <a:pPr defTabSz="45720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en-US" sz="3200" b="1" dirty="0">
                <a:solidFill>
                  <a:srgbClr val="FF0000"/>
                </a:solidFill>
                <a:latin typeface="Cambria"/>
                <a:cs typeface="Cambria"/>
              </a:rPr>
              <a:t>Kısa-dönem—sermaye kısa-dönemde sabit.</a:t>
            </a:r>
          </a:p>
        </p:txBody>
      </p:sp>
    </p:spTree>
    <p:extLst>
      <p:ext uri="{BB962C8B-B14F-4D97-AF65-F5344CB8AC3E}">
        <p14:creationId xmlns:p14="http://schemas.microsoft.com/office/powerpoint/2010/main" val="3288147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Title 1"/>
          <p:cNvSpPr>
            <a:spLocks noGrp="1"/>
          </p:cNvSpPr>
          <p:nvPr>
            <p:ph type="title"/>
          </p:nvPr>
        </p:nvSpPr>
        <p:spPr>
          <a:xfrm>
            <a:off x="1981200" y="13"/>
            <a:ext cx="8229600" cy="1527175"/>
          </a:xfrm>
        </p:spPr>
        <p:txBody>
          <a:bodyPr/>
          <a:lstStyle/>
          <a:p>
            <a:r>
              <a:rPr lang="tr-TR" altLang="en-US" noProof="0" dirty="0"/>
              <a:t>Örnek Sorular: </a:t>
            </a:r>
            <a:br>
              <a:rPr lang="tr-TR" altLang="en-US" noProof="0" dirty="0"/>
            </a:br>
            <a:r>
              <a:rPr lang="tr-TR" altLang="en-US" noProof="0" dirty="0"/>
              <a:t>Kısa-Dönem vs. Uzun-Dönem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86018" name="Content Placeholder 1"/>
          <p:cNvSpPr>
            <a:spLocks noGrp="1"/>
          </p:cNvSpPr>
          <p:nvPr>
            <p:ph idx="1"/>
          </p:nvPr>
        </p:nvSpPr>
        <p:spPr>
          <a:xfrm>
            <a:off x="2286000" y="1617676"/>
            <a:ext cx="7391400" cy="1836737"/>
          </a:xfrm>
        </p:spPr>
        <p:txBody>
          <a:bodyPr/>
          <a:lstStyle/>
          <a:p>
            <a:r>
              <a:rPr lang="tr-TR" altLang="en-US" sz="3200" noProof="0" dirty="0"/>
              <a:t>Kısa-dönem: alkış</a:t>
            </a:r>
          </a:p>
          <a:p>
            <a:r>
              <a:rPr lang="tr-TR" altLang="en-US" sz="3200" noProof="0" dirty="0"/>
              <a:t>Uzun-dönem: masaya vur</a:t>
            </a:r>
          </a:p>
          <a:p>
            <a:r>
              <a:rPr lang="tr-TR" altLang="en-US" sz="3200" noProof="0" dirty="0"/>
              <a:t>Biri/ikisi: ayaklarını yere vur</a:t>
            </a:r>
          </a:p>
        </p:txBody>
      </p:sp>
      <p:sp>
        <p:nvSpPr>
          <p:cNvPr id="4" name="Content Placeholder 1"/>
          <p:cNvSpPr txBox="1">
            <a:spLocks/>
          </p:cNvSpPr>
          <p:nvPr/>
        </p:nvSpPr>
        <p:spPr bwMode="auto">
          <a:xfrm>
            <a:off x="2057400" y="3457575"/>
            <a:ext cx="8229600" cy="3132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defTabSz="45720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en-US" sz="3200" b="1" dirty="0">
                <a:solidFill>
                  <a:srgbClr val="7030A0"/>
                </a:solidFill>
                <a:latin typeface="Cambria"/>
                <a:cs typeface="Cambria"/>
              </a:rPr>
              <a:t>Ahmet'in tam rekabetçi piyasada bir firması var ve pozitif ekonomik kar yapıyor.</a:t>
            </a:r>
          </a:p>
          <a:p>
            <a:pPr defTabSz="45720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en-US" sz="3200" b="1" dirty="0">
                <a:solidFill>
                  <a:srgbClr val="FF0000"/>
                </a:solidFill>
                <a:latin typeface="Cambria"/>
                <a:cs typeface="Cambria"/>
              </a:rPr>
              <a:t>Kısa-dönem—tam rekabetçi piyasada kısa-dönemde kar pozitif olabilir ama uzun-dönem dengesinde kar sıfır olur.</a:t>
            </a:r>
          </a:p>
        </p:txBody>
      </p:sp>
    </p:spTree>
    <p:extLst>
      <p:ext uri="{BB962C8B-B14F-4D97-AF65-F5344CB8AC3E}">
        <p14:creationId xmlns:p14="http://schemas.microsoft.com/office/powerpoint/2010/main" val="1583382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71521" y="42876"/>
            <a:ext cx="12048958" cy="1527175"/>
          </a:xfrm>
        </p:spPr>
        <p:txBody>
          <a:bodyPr/>
          <a:lstStyle/>
          <a:p>
            <a:pPr algn="ctr"/>
            <a:r>
              <a:rPr lang="tr-TR" altLang="en-US" noProof="0" dirty="0">
                <a:latin typeface="Cambria"/>
                <a:cs typeface="Cambria"/>
              </a:rPr>
              <a:t>Bu Piyasalar Gerçekten </a:t>
            </a:r>
            <a:r>
              <a:rPr lang="tr-TR" altLang="ja-JP" noProof="0" dirty="0">
                <a:latin typeface="Cambria"/>
                <a:cs typeface="Cambria"/>
              </a:rPr>
              <a:t>“Tam” Rekabetçi mi?</a:t>
            </a:r>
            <a:endParaRPr lang="tr-TR" altLang="en-US" noProof="0" dirty="0">
              <a:latin typeface="Cambria"/>
              <a:cs typeface="Cambria"/>
            </a:endParaRPr>
          </a:p>
        </p:txBody>
      </p:sp>
      <p:graphicFrame>
        <p:nvGraphicFramePr>
          <p:cNvPr id="9240" name="Group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8202612"/>
              </p:ext>
            </p:extLst>
          </p:nvPr>
        </p:nvGraphicFramePr>
        <p:xfrm>
          <a:off x="1676401" y="1684338"/>
          <a:ext cx="8745539" cy="5019676"/>
        </p:xfrm>
        <a:graphic>
          <a:graphicData uri="http://schemas.openxmlformats.org/drawingml/2006/table">
            <a:tbl>
              <a:tblPr/>
              <a:tblGrid>
                <a:gridCol w="16716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81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92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165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20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Örnek</a:t>
                      </a:r>
                    </a:p>
                  </a:txBody>
                  <a:tcPr marL="68585" marR="68585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D9F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2000" b="1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Nasıl Çalışır?</a:t>
                      </a:r>
                    </a:p>
                  </a:txBody>
                  <a:tcPr marL="68585" marR="68585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D9F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2000" b="1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Gerçeklik Kontrolü</a:t>
                      </a:r>
                    </a:p>
                  </a:txBody>
                  <a:tcPr marL="68585" marR="68585" marT="0" marB="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6D9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81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2000" b="1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Hisse Senedi Piyasası</a:t>
                      </a:r>
                    </a:p>
                  </a:txBody>
                  <a:tcPr marL="68585" marR="68585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20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Alıcı ve satıcılar fiyatlar hakkında anlık bilgiye sahiptir. Çoğu oyuncunun piyasa payı küçüktür.</a:t>
                      </a:r>
                    </a:p>
                  </a:txBody>
                  <a:tcPr marL="68585" marR="68585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20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Büyük kurumsal yatırımcılar piyasa fiyatını etkileyecek kadar büyüktür.</a:t>
                      </a:r>
                    </a:p>
                  </a:txBody>
                  <a:tcPr marL="68585" marR="68585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0983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2000" b="1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Pazar Yeri Piyasası</a:t>
                      </a:r>
                    </a:p>
                  </a:txBody>
                  <a:tcPr marL="68585" marR="68585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20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Satıcılar harç ödemeden piyasaya giriş-çıkış yapmaya serbesttirler. Ayrıca çok sayıda satıcı vardır. Benzer ürünlerin piyasa fiyatı tek bir fiyata yakınsar. </a:t>
                      </a:r>
                    </a:p>
                  </a:txBody>
                  <a:tcPr marL="68585" marR="68585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3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MS PGothic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tr-TR" altLang="en-US" sz="20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"/>
                          <a:ea typeface="MS PGothic" panose="020B0600070205080204" pitchFamily="34" charset="-128"/>
                          <a:cs typeface="Cambria"/>
                        </a:rPr>
                        <a:t>Bir çok üründe tam rekabetçi piyasa için yeteri kadar satıcı yoktur. Yüksek-kaliteli ürün üreten satıcılar fiyatı daha yüksek verebilirler.</a:t>
                      </a:r>
                    </a:p>
                  </a:txBody>
                  <a:tcPr marL="68585" marR="68585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5380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411" y="3219668"/>
            <a:ext cx="1186041" cy="891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81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6101" y="4830763"/>
            <a:ext cx="1362075" cy="181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5979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Title 1"/>
          <p:cNvSpPr>
            <a:spLocks noGrp="1"/>
          </p:cNvSpPr>
          <p:nvPr>
            <p:ph type="title"/>
          </p:nvPr>
        </p:nvSpPr>
        <p:spPr>
          <a:xfrm>
            <a:off x="1981200" y="13"/>
            <a:ext cx="8229600" cy="1527175"/>
          </a:xfrm>
        </p:spPr>
        <p:txBody>
          <a:bodyPr/>
          <a:lstStyle/>
          <a:p>
            <a:r>
              <a:rPr lang="tr-TR" altLang="en-US" noProof="0" dirty="0"/>
              <a:t>Örnek Sorular: </a:t>
            </a:r>
            <a:br>
              <a:rPr lang="tr-TR" altLang="en-US" noProof="0" dirty="0"/>
            </a:br>
            <a:r>
              <a:rPr lang="tr-TR" altLang="en-US" noProof="0" dirty="0"/>
              <a:t>Kısa-Dönem vs. Uzun-Dönem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87042" name="Content Placeholder 1"/>
          <p:cNvSpPr>
            <a:spLocks noGrp="1"/>
          </p:cNvSpPr>
          <p:nvPr>
            <p:ph idx="1"/>
          </p:nvPr>
        </p:nvSpPr>
        <p:spPr>
          <a:xfrm>
            <a:off x="2286000" y="1617676"/>
            <a:ext cx="7391400" cy="1836737"/>
          </a:xfrm>
        </p:spPr>
        <p:txBody>
          <a:bodyPr/>
          <a:lstStyle/>
          <a:p>
            <a:r>
              <a:rPr lang="tr-TR" altLang="en-US" sz="3200" noProof="0" dirty="0"/>
              <a:t>Kısa-dönem: alkış</a:t>
            </a:r>
          </a:p>
          <a:p>
            <a:r>
              <a:rPr lang="tr-TR" altLang="en-US" sz="3200" noProof="0" dirty="0"/>
              <a:t>Uzun-dönem: masaya vur</a:t>
            </a:r>
          </a:p>
          <a:p>
            <a:r>
              <a:rPr lang="tr-TR" altLang="en-US" sz="3200" noProof="0" dirty="0"/>
              <a:t>Biri/ikisi: ayaklarını yere vur</a:t>
            </a:r>
          </a:p>
        </p:txBody>
      </p:sp>
      <p:sp>
        <p:nvSpPr>
          <p:cNvPr id="5" name="Content Placeholder 1"/>
          <p:cNvSpPr txBox="1">
            <a:spLocks/>
          </p:cNvSpPr>
          <p:nvPr/>
        </p:nvSpPr>
        <p:spPr bwMode="auto">
          <a:xfrm>
            <a:off x="2057400" y="3733800"/>
            <a:ext cx="82296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defTabSz="45720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en-US" sz="3200" b="1" dirty="0">
                <a:solidFill>
                  <a:srgbClr val="7030A0"/>
                </a:solidFill>
                <a:latin typeface="Cambria"/>
                <a:cs typeface="Cambria"/>
              </a:rPr>
              <a:t>A firması yeni bir kafe açıyor.</a:t>
            </a:r>
          </a:p>
          <a:p>
            <a:pPr defTabSz="45720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en-US" sz="3200" b="1" dirty="0">
                <a:solidFill>
                  <a:srgbClr val="FF0000"/>
                </a:solidFill>
                <a:latin typeface="Cambria"/>
                <a:cs typeface="Cambria"/>
              </a:rPr>
              <a:t>Uzun-dönem—sermaye seviyesinde değişim var.</a:t>
            </a:r>
          </a:p>
        </p:txBody>
      </p:sp>
    </p:spTree>
    <p:extLst>
      <p:ext uri="{BB962C8B-B14F-4D97-AF65-F5344CB8AC3E}">
        <p14:creationId xmlns:p14="http://schemas.microsoft.com/office/powerpoint/2010/main" val="866177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Title 1"/>
          <p:cNvSpPr>
            <a:spLocks noGrp="1"/>
          </p:cNvSpPr>
          <p:nvPr>
            <p:ph type="title"/>
          </p:nvPr>
        </p:nvSpPr>
        <p:spPr>
          <a:xfrm>
            <a:off x="1981200" y="13"/>
            <a:ext cx="8229600" cy="1527175"/>
          </a:xfrm>
        </p:spPr>
        <p:txBody>
          <a:bodyPr/>
          <a:lstStyle/>
          <a:p>
            <a:r>
              <a:rPr lang="tr-TR" altLang="en-US" noProof="0" dirty="0"/>
              <a:t>Örnek Sorular: </a:t>
            </a:r>
            <a:br>
              <a:rPr lang="tr-TR" altLang="en-US" noProof="0" dirty="0"/>
            </a:br>
            <a:r>
              <a:rPr lang="tr-TR" altLang="en-US" noProof="0" dirty="0"/>
              <a:t>Kısa-Dönem vs. Uzun-Dönem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88066" name="Content Placeholder 1"/>
          <p:cNvSpPr>
            <a:spLocks noGrp="1"/>
          </p:cNvSpPr>
          <p:nvPr>
            <p:ph idx="1"/>
          </p:nvPr>
        </p:nvSpPr>
        <p:spPr>
          <a:xfrm>
            <a:off x="2286000" y="1617676"/>
            <a:ext cx="7391400" cy="1836737"/>
          </a:xfrm>
        </p:spPr>
        <p:txBody>
          <a:bodyPr/>
          <a:lstStyle/>
          <a:p>
            <a:r>
              <a:rPr lang="tr-TR" altLang="en-US" sz="3200" noProof="0" dirty="0"/>
              <a:t>Kısa-dönem: alkış</a:t>
            </a:r>
          </a:p>
          <a:p>
            <a:r>
              <a:rPr lang="tr-TR" altLang="en-US" sz="3200" noProof="0" dirty="0"/>
              <a:t>Uzun-dönem: masaya vur</a:t>
            </a:r>
          </a:p>
          <a:p>
            <a:r>
              <a:rPr lang="tr-TR" altLang="en-US" sz="3200" noProof="0" dirty="0"/>
              <a:t>Biri/ikisi: ayaklarını yere vur</a:t>
            </a:r>
          </a:p>
        </p:txBody>
      </p:sp>
      <p:sp>
        <p:nvSpPr>
          <p:cNvPr id="5" name="Content Placeholder 1"/>
          <p:cNvSpPr txBox="1">
            <a:spLocks/>
          </p:cNvSpPr>
          <p:nvPr/>
        </p:nvSpPr>
        <p:spPr bwMode="auto">
          <a:xfrm>
            <a:off x="2057400" y="3733800"/>
            <a:ext cx="82296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defTabSz="45720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en-US" sz="3200" b="1" dirty="0">
                <a:solidFill>
                  <a:srgbClr val="7030A0"/>
                </a:solidFill>
                <a:latin typeface="Cambria"/>
                <a:cs typeface="Cambria"/>
              </a:rPr>
              <a:t>Sektöre yeni bir rakip giriyor.</a:t>
            </a:r>
          </a:p>
          <a:p>
            <a:pPr defTabSz="45720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en-US" sz="3200" b="1" dirty="0">
                <a:solidFill>
                  <a:srgbClr val="FF0000"/>
                </a:solidFill>
                <a:latin typeface="Cambria"/>
                <a:cs typeface="Cambria"/>
              </a:rPr>
              <a:t>Uzun-dönem—giriş ve çıkış sermaye seviyesindeki değişimi içerir.</a:t>
            </a:r>
          </a:p>
        </p:txBody>
      </p:sp>
    </p:spTree>
    <p:extLst>
      <p:ext uri="{BB962C8B-B14F-4D97-AF65-F5344CB8AC3E}">
        <p14:creationId xmlns:p14="http://schemas.microsoft.com/office/powerpoint/2010/main" val="465873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Title 1"/>
          <p:cNvSpPr>
            <a:spLocks noGrp="1"/>
          </p:cNvSpPr>
          <p:nvPr>
            <p:ph type="title"/>
          </p:nvPr>
        </p:nvSpPr>
        <p:spPr>
          <a:xfrm>
            <a:off x="1981200" y="13"/>
            <a:ext cx="8229600" cy="1527175"/>
          </a:xfrm>
        </p:spPr>
        <p:txBody>
          <a:bodyPr/>
          <a:lstStyle/>
          <a:p>
            <a:r>
              <a:rPr lang="tr-TR" altLang="en-US" noProof="0" dirty="0"/>
              <a:t>Örnek Sorular: </a:t>
            </a:r>
            <a:br>
              <a:rPr lang="tr-TR" altLang="en-US" noProof="0" dirty="0"/>
            </a:br>
            <a:r>
              <a:rPr lang="tr-TR" altLang="en-US" noProof="0" dirty="0"/>
              <a:t>Kısa-Dönem vs. Uzun-Dönem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89090" name="Content Placeholder 1"/>
          <p:cNvSpPr>
            <a:spLocks noGrp="1"/>
          </p:cNvSpPr>
          <p:nvPr>
            <p:ph idx="1"/>
          </p:nvPr>
        </p:nvSpPr>
        <p:spPr>
          <a:xfrm>
            <a:off x="2286000" y="1617676"/>
            <a:ext cx="7391400" cy="1836737"/>
          </a:xfrm>
        </p:spPr>
        <p:txBody>
          <a:bodyPr/>
          <a:lstStyle/>
          <a:p>
            <a:r>
              <a:rPr lang="tr-TR" altLang="en-US" sz="3200" noProof="0" dirty="0"/>
              <a:t>Kısa-dönem: alkış</a:t>
            </a:r>
          </a:p>
          <a:p>
            <a:r>
              <a:rPr lang="tr-TR" altLang="en-US" sz="3200" noProof="0" dirty="0"/>
              <a:t>Uzun-dönem: masaya vur</a:t>
            </a:r>
          </a:p>
          <a:p>
            <a:r>
              <a:rPr lang="tr-TR" altLang="en-US" sz="3200" noProof="0" dirty="0"/>
              <a:t>Biri/ikisi: ayaklarını yere vur</a:t>
            </a:r>
          </a:p>
        </p:txBody>
      </p:sp>
      <p:sp>
        <p:nvSpPr>
          <p:cNvPr id="4" name="Content Placeholder 1"/>
          <p:cNvSpPr txBox="1">
            <a:spLocks/>
          </p:cNvSpPr>
          <p:nvPr/>
        </p:nvSpPr>
        <p:spPr bwMode="auto">
          <a:xfrm>
            <a:off x="2057400" y="3733800"/>
            <a:ext cx="82296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defTabSz="45720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en-US" sz="3200" b="1" dirty="0">
                <a:solidFill>
                  <a:srgbClr val="7030A0"/>
                </a:solidFill>
                <a:latin typeface="Cambria"/>
                <a:cs typeface="Cambria"/>
              </a:rPr>
              <a:t>Emre üretim yapıyor fakat değişken maliyetlerini karşılarken sabit maliyetlerini karşılayamıyor.</a:t>
            </a:r>
          </a:p>
          <a:p>
            <a:pPr defTabSz="45720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en-US" sz="3200" b="1" dirty="0">
                <a:solidFill>
                  <a:srgbClr val="FF0000"/>
                </a:solidFill>
                <a:latin typeface="Cambria"/>
                <a:cs typeface="Cambria"/>
              </a:rPr>
              <a:t>Kısa-dönem—uzun-dönemde sabit maliyet yoktur.</a:t>
            </a:r>
          </a:p>
        </p:txBody>
      </p:sp>
    </p:spTree>
    <p:extLst>
      <p:ext uri="{BB962C8B-B14F-4D97-AF65-F5344CB8AC3E}">
        <p14:creationId xmlns:p14="http://schemas.microsoft.com/office/powerpoint/2010/main" val="2500579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Title 1"/>
          <p:cNvSpPr>
            <a:spLocks noGrp="1"/>
          </p:cNvSpPr>
          <p:nvPr>
            <p:ph type="title"/>
          </p:nvPr>
        </p:nvSpPr>
        <p:spPr>
          <a:xfrm>
            <a:off x="1981200" y="13"/>
            <a:ext cx="8229600" cy="1527175"/>
          </a:xfrm>
        </p:spPr>
        <p:txBody>
          <a:bodyPr/>
          <a:lstStyle/>
          <a:p>
            <a:r>
              <a:rPr lang="tr-TR" altLang="en-US" noProof="0" dirty="0"/>
              <a:t>Örnek Sorular: </a:t>
            </a:r>
            <a:br>
              <a:rPr lang="tr-TR" altLang="en-US" noProof="0" dirty="0"/>
            </a:br>
            <a:r>
              <a:rPr lang="tr-TR" altLang="en-US" noProof="0" dirty="0"/>
              <a:t>Kısa-Dönem vs. Uzun-Dönem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90114" name="Content Placeholder 1"/>
          <p:cNvSpPr>
            <a:spLocks noGrp="1"/>
          </p:cNvSpPr>
          <p:nvPr>
            <p:ph idx="1"/>
          </p:nvPr>
        </p:nvSpPr>
        <p:spPr>
          <a:xfrm>
            <a:off x="2286000" y="1617676"/>
            <a:ext cx="7391400" cy="1836737"/>
          </a:xfrm>
        </p:spPr>
        <p:txBody>
          <a:bodyPr/>
          <a:lstStyle/>
          <a:p>
            <a:r>
              <a:rPr lang="tr-TR" altLang="en-US" sz="3200" noProof="0" dirty="0"/>
              <a:t>Kısa-dönem: alkış</a:t>
            </a:r>
          </a:p>
          <a:p>
            <a:r>
              <a:rPr lang="tr-TR" altLang="en-US" sz="3200" noProof="0" dirty="0"/>
              <a:t>Uzun-dönem: masaya vur</a:t>
            </a:r>
          </a:p>
          <a:p>
            <a:r>
              <a:rPr lang="tr-TR" altLang="en-US" sz="3200" noProof="0" dirty="0"/>
              <a:t>Biri/ikisi: ayaklarını yere vur</a:t>
            </a:r>
          </a:p>
        </p:txBody>
      </p:sp>
      <p:sp>
        <p:nvSpPr>
          <p:cNvPr id="4" name="Content Placeholder 1"/>
          <p:cNvSpPr txBox="1">
            <a:spLocks/>
          </p:cNvSpPr>
          <p:nvPr/>
        </p:nvSpPr>
        <p:spPr bwMode="auto">
          <a:xfrm>
            <a:off x="1984383" y="3733800"/>
            <a:ext cx="8494713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defTabSz="45720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en-US" sz="3200" b="1" dirty="0">
                <a:solidFill>
                  <a:srgbClr val="7030A0"/>
                </a:solidFill>
                <a:latin typeface="Cambria"/>
                <a:cs typeface="Cambria"/>
              </a:rPr>
              <a:t>Hakan çiftçidir. Verili mısır fiyatı ile, Hakan ne kadar üreteceğini seçiyor.</a:t>
            </a:r>
          </a:p>
          <a:p>
            <a:pPr defTabSz="45720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en-US" sz="3200" b="1" dirty="0">
                <a:solidFill>
                  <a:srgbClr val="FF0000"/>
                </a:solidFill>
                <a:latin typeface="Cambria"/>
                <a:cs typeface="Cambria"/>
              </a:rPr>
              <a:t>Biri/ikisi—kar maksimizasyonu yapan firma hem kısa-dönem hem de uzun-dönemde her zaman optimal </a:t>
            </a:r>
            <a:r>
              <a:rPr lang="tr-TR" altLang="en-US" sz="3200" b="1" dirty="0" err="1">
                <a:solidFill>
                  <a:srgbClr val="FF0000"/>
                </a:solidFill>
                <a:latin typeface="Cambria"/>
                <a:cs typeface="Cambria"/>
              </a:rPr>
              <a:t>Q</a:t>
            </a:r>
            <a:r>
              <a:rPr lang="tr-TR" altLang="en-US" sz="3200" b="1" dirty="0">
                <a:solidFill>
                  <a:srgbClr val="FF0000"/>
                </a:solidFill>
                <a:latin typeface="Cambria"/>
                <a:cs typeface="Cambria"/>
              </a:rPr>
              <a:t>* miktarını seçer.</a:t>
            </a:r>
          </a:p>
        </p:txBody>
      </p:sp>
    </p:spTree>
    <p:extLst>
      <p:ext uri="{BB962C8B-B14F-4D97-AF65-F5344CB8AC3E}">
        <p14:creationId xmlns:p14="http://schemas.microsoft.com/office/powerpoint/2010/main" val="1873737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Title 1"/>
          <p:cNvSpPr>
            <a:spLocks noGrp="1"/>
          </p:cNvSpPr>
          <p:nvPr>
            <p:ph type="title"/>
          </p:nvPr>
        </p:nvSpPr>
        <p:spPr>
          <a:xfrm>
            <a:off x="1981200" y="13"/>
            <a:ext cx="8229600" cy="1527175"/>
          </a:xfrm>
        </p:spPr>
        <p:txBody>
          <a:bodyPr/>
          <a:lstStyle/>
          <a:p>
            <a:r>
              <a:rPr lang="tr-TR" altLang="en-US" noProof="0" dirty="0"/>
              <a:t>Örnek Sorular: </a:t>
            </a:r>
            <a:br>
              <a:rPr lang="tr-TR" altLang="en-US" noProof="0" dirty="0"/>
            </a:br>
            <a:r>
              <a:rPr lang="tr-TR" altLang="en-US" noProof="0" dirty="0"/>
              <a:t>Kısa-Dönem vs. Uzun-Dönem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91138" name="Content Placeholder 1"/>
          <p:cNvSpPr>
            <a:spLocks noGrp="1"/>
          </p:cNvSpPr>
          <p:nvPr>
            <p:ph idx="1"/>
          </p:nvPr>
        </p:nvSpPr>
        <p:spPr>
          <a:xfrm>
            <a:off x="2286000" y="1617676"/>
            <a:ext cx="7391400" cy="1836737"/>
          </a:xfrm>
        </p:spPr>
        <p:txBody>
          <a:bodyPr/>
          <a:lstStyle/>
          <a:p>
            <a:r>
              <a:rPr lang="tr-TR" altLang="en-US" sz="3200" noProof="0" dirty="0"/>
              <a:t>Kısa-dönem: alkış</a:t>
            </a:r>
          </a:p>
          <a:p>
            <a:r>
              <a:rPr lang="tr-TR" altLang="en-US" sz="3200" noProof="0" dirty="0"/>
              <a:t>Uzun-dönem: masaya vur</a:t>
            </a:r>
          </a:p>
          <a:p>
            <a:r>
              <a:rPr lang="tr-TR" altLang="en-US" sz="3200" noProof="0" dirty="0"/>
              <a:t>Biri/ikisi: ayaklarını yere vur</a:t>
            </a:r>
          </a:p>
        </p:txBody>
      </p:sp>
      <p:sp>
        <p:nvSpPr>
          <p:cNvPr id="4" name="Content Placeholder 1"/>
          <p:cNvSpPr txBox="1">
            <a:spLocks/>
          </p:cNvSpPr>
          <p:nvPr/>
        </p:nvSpPr>
        <p:spPr bwMode="auto">
          <a:xfrm>
            <a:off x="2057400" y="3733800"/>
            <a:ext cx="82296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defTabSz="45720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en-US" sz="3200" b="1" dirty="0">
                <a:solidFill>
                  <a:srgbClr val="7030A0"/>
                </a:solidFill>
                <a:latin typeface="Cambria"/>
                <a:cs typeface="Cambria"/>
              </a:rPr>
              <a:t>Aslı bazı işçileri işten kaytardıkları için kovuyor.</a:t>
            </a:r>
          </a:p>
          <a:p>
            <a:pPr defTabSz="45720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en-US" sz="3200" b="1" dirty="0">
                <a:solidFill>
                  <a:srgbClr val="FF0000"/>
                </a:solidFill>
                <a:latin typeface="Cambria"/>
                <a:cs typeface="Cambria"/>
              </a:rPr>
              <a:t>Biri/ikisi—emek miktarını değiştirmek hem kısa-dönem hem de uzun-dönemde olabilir. Emek her zaman değişkendir.</a:t>
            </a:r>
          </a:p>
        </p:txBody>
      </p:sp>
    </p:spTree>
    <p:extLst>
      <p:ext uri="{BB962C8B-B14F-4D97-AF65-F5344CB8AC3E}">
        <p14:creationId xmlns:p14="http://schemas.microsoft.com/office/powerpoint/2010/main" val="217720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Title 1"/>
          <p:cNvSpPr>
            <a:spLocks noGrp="1"/>
          </p:cNvSpPr>
          <p:nvPr>
            <p:ph type="title"/>
          </p:nvPr>
        </p:nvSpPr>
        <p:spPr>
          <a:xfrm>
            <a:off x="1981200" y="13"/>
            <a:ext cx="8229600" cy="1527175"/>
          </a:xfrm>
        </p:spPr>
        <p:txBody>
          <a:bodyPr/>
          <a:lstStyle/>
          <a:p>
            <a:r>
              <a:rPr lang="tr-TR" altLang="en-US" noProof="0" dirty="0"/>
              <a:t>Örnek Sorular: </a:t>
            </a:r>
            <a:br>
              <a:rPr lang="tr-TR" altLang="en-US" noProof="0" dirty="0"/>
            </a:br>
            <a:r>
              <a:rPr lang="tr-TR" altLang="en-US" noProof="0" dirty="0"/>
              <a:t>Kısa-Dönem vs. Uzun-Dönem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93186" name="Content Placeholder 1"/>
          <p:cNvSpPr>
            <a:spLocks noGrp="1"/>
          </p:cNvSpPr>
          <p:nvPr>
            <p:ph idx="1"/>
          </p:nvPr>
        </p:nvSpPr>
        <p:spPr>
          <a:xfrm>
            <a:off x="2286000" y="1617676"/>
            <a:ext cx="7391400" cy="1836737"/>
          </a:xfrm>
        </p:spPr>
        <p:txBody>
          <a:bodyPr/>
          <a:lstStyle/>
          <a:p>
            <a:r>
              <a:rPr lang="tr-TR" altLang="en-US" sz="3200" noProof="0" dirty="0"/>
              <a:t>Kısa-dönem: alkış</a:t>
            </a:r>
          </a:p>
          <a:p>
            <a:r>
              <a:rPr lang="tr-TR" altLang="en-US" sz="3200" noProof="0" dirty="0"/>
              <a:t>Uzun-dönem: masaya vur</a:t>
            </a:r>
          </a:p>
          <a:p>
            <a:r>
              <a:rPr lang="tr-TR" altLang="en-US" sz="3200" noProof="0" dirty="0"/>
              <a:t>Biri/ikisi: ayaklarını yere vur</a:t>
            </a:r>
          </a:p>
        </p:txBody>
      </p:sp>
      <p:sp>
        <p:nvSpPr>
          <p:cNvPr id="4" name="Content Placeholder 1"/>
          <p:cNvSpPr txBox="1">
            <a:spLocks/>
          </p:cNvSpPr>
          <p:nvPr/>
        </p:nvSpPr>
        <p:spPr bwMode="auto">
          <a:xfrm>
            <a:off x="2057400" y="3733800"/>
            <a:ext cx="82296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defTabSz="45720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en-US" sz="3200" b="1" dirty="0">
                <a:solidFill>
                  <a:srgbClr val="7030A0"/>
                </a:solidFill>
                <a:latin typeface="Cambria"/>
                <a:cs typeface="Cambria"/>
              </a:rPr>
              <a:t>Aslı kahve piyasasına kar yapmak umuduyla giriyor.</a:t>
            </a:r>
          </a:p>
          <a:p>
            <a:pPr defTabSz="45720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en-US" sz="3200" b="1" dirty="0">
                <a:solidFill>
                  <a:srgbClr val="FF0000"/>
                </a:solidFill>
                <a:latin typeface="Cambria"/>
                <a:cs typeface="Cambria"/>
              </a:rPr>
              <a:t>Uzun-dönem—firmaların sektöre giriş ve çıkışları uzun-dönemde olur.</a:t>
            </a:r>
            <a:endParaRPr lang="tr-TR" altLang="en-US" sz="3200" b="1" dirty="0">
              <a:solidFill>
                <a:srgbClr val="FF000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4250792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Title 1"/>
          <p:cNvSpPr>
            <a:spLocks noGrp="1"/>
          </p:cNvSpPr>
          <p:nvPr>
            <p:ph type="title"/>
          </p:nvPr>
        </p:nvSpPr>
        <p:spPr>
          <a:xfrm>
            <a:off x="1981200" y="13"/>
            <a:ext cx="8229600" cy="1527175"/>
          </a:xfrm>
        </p:spPr>
        <p:txBody>
          <a:bodyPr/>
          <a:lstStyle/>
          <a:p>
            <a:r>
              <a:rPr lang="tr-TR" altLang="en-US" noProof="0" dirty="0"/>
              <a:t>Örnek Sorular: </a:t>
            </a:r>
            <a:br>
              <a:rPr lang="tr-TR" altLang="en-US" noProof="0" dirty="0"/>
            </a:br>
            <a:r>
              <a:rPr lang="tr-TR" altLang="en-US" noProof="0" dirty="0"/>
              <a:t>Kısa-Dönem vs. Uzun-Dönem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94210" name="Content Placeholder 1"/>
          <p:cNvSpPr>
            <a:spLocks noGrp="1"/>
          </p:cNvSpPr>
          <p:nvPr>
            <p:ph idx="1"/>
          </p:nvPr>
        </p:nvSpPr>
        <p:spPr>
          <a:xfrm>
            <a:off x="2286000" y="1617676"/>
            <a:ext cx="7391400" cy="1836737"/>
          </a:xfrm>
        </p:spPr>
        <p:txBody>
          <a:bodyPr/>
          <a:lstStyle/>
          <a:p>
            <a:r>
              <a:rPr lang="tr-TR" altLang="en-US" sz="3200" noProof="0" dirty="0"/>
              <a:t>Kısa-dönem: alkış</a:t>
            </a:r>
          </a:p>
          <a:p>
            <a:r>
              <a:rPr lang="tr-TR" altLang="en-US" sz="3200" noProof="0" dirty="0"/>
              <a:t>Uzun-dönem: masaya vur</a:t>
            </a:r>
          </a:p>
          <a:p>
            <a:r>
              <a:rPr lang="tr-TR" altLang="en-US" sz="3200" noProof="0" dirty="0"/>
              <a:t>Biri/ikisi: ayaklarını yere vur</a:t>
            </a:r>
          </a:p>
        </p:txBody>
      </p:sp>
      <p:sp>
        <p:nvSpPr>
          <p:cNvPr id="4" name="Content Placeholder 1"/>
          <p:cNvSpPr txBox="1">
            <a:spLocks/>
          </p:cNvSpPr>
          <p:nvPr/>
        </p:nvSpPr>
        <p:spPr bwMode="auto">
          <a:xfrm>
            <a:off x="2057400" y="3733800"/>
            <a:ext cx="82296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defTabSz="45720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en-US" sz="3200" b="1" dirty="0">
                <a:solidFill>
                  <a:srgbClr val="7030A0"/>
                </a:solidFill>
                <a:latin typeface="Cambria"/>
                <a:cs typeface="Cambria"/>
              </a:rPr>
              <a:t>Burcu sabit giderlerini inceliyor ve çok yüksek olduğunu düşünüyor.</a:t>
            </a:r>
          </a:p>
          <a:p>
            <a:pPr defTabSz="45720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en-US" sz="3200" b="1" dirty="0">
                <a:solidFill>
                  <a:srgbClr val="FF0000"/>
                </a:solidFill>
                <a:latin typeface="Cambria"/>
                <a:cs typeface="Cambria"/>
              </a:rPr>
              <a:t>Kısa-dönem—sabit maliyetler kısa-dönemdeki sabit girdilerle alakalıdır.</a:t>
            </a:r>
            <a:endParaRPr lang="tr-TR" altLang="en-US" sz="3200" b="1" dirty="0">
              <a:solidFill>
                <a:srgbClr val="FF000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572968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Title 1"/>
          <p:cNvSpPr>
            <a:spLocks noGrp="1"/>
          </p:cNvSpPr>
          <p:nvPr>
            <p:ph type="title"/>
          </p:nvPr>
        </p:nvSpPr>
        <p:spPr>
          <a:xfrm>
            <a:off x="1981200" y="13"/>
            <a:ext cx="8229600" cy="1527175"/>
          </a:xfrm>
        </p:spPr>
        <p:txBody>
          <a:bodyPr/>
          <a:lstStyle/>
          <a:p>
            <a:r>
              <a:rPr lang="tr-TR" altLang="en-US" noProof="0" dirty="0"/>
              <a:t>Örnek Sorular: </a:t>
            </a:r>
            <a:br>
              <a:rPr lang="tr-TR" altLang="en-US" noProof="0" dirty="0"/>
            </a:br>
            <a:r>
              <a:rPr lang="tr-TR" altLang="en-US" noProof="0" dirty="0"/>
              <a:t>Kısa-Dönem vs. Uzun-Dönem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95234" name="Content Placeholder 1"/>
          <p:cNvSpPr>
            <a:spLocks noGrp="1"/>
          </p:cNvSpPr>
          <p:nvPr>
            <p:ph idx="1"/>
          </p:nvPr>
        </p:nvSpPr>
        <p:spPr>
          <a:xfrm>
            <a:off x="2286000" y="1617676"/>
            <a:ext cx="7391400" cy="1836737"/>
          </a:xfrm>
        </p:spPr>
        <p:txBody>
          <a:bodyPr/>
          <a:lstStyle/>
          <a:p>
            <a:r>
              <a:rPr lang="tr-TR" altLang="en-US" sz="3200" noProof="0" dirty="0"/>
              <a:t>Kısa-dönem: alkış</a:t>
            </a:r>
          </a:p>
          <a:p>
            <a:r>
              <a:rPr lang="tr-TR" altLang="en-US" sz="3200" noProof="0" dirty="0"/>
              <a:t>Uzun-dönem: masaya vur</a:t>
            </a:r>
          </a:p>
          <a:p>
            <a:r>
              <a:rPr lang="tr-TR" altLang="en-US" sz="3200" noProof="0" dirty="0"/>
              <a:t>Biri/ikisi: ayaklarını yere vur</a:t>
            </a:r>
          </a:p>
        </p:txBody>
      </p:sp>
      <p:sp>
        <p:nvSpPr>
          <p:cNvPr id="4" name="Content Placeholder 1"/>
          <p:cNvSpPr txBox="1">
            <a:spLocks/>
          </p:cNvSpPr>
          <p:nvPr/>
        </p:nvSpPr>
        <p:spPr bwMode="auto">
          <a:xfrm>
            <a:off x="2028833" y="3632200"/>
            <a:ext cx="8478839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defTabSz="45720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en-US" sz="3200" b="1" dirty="0">
                <a:solidFill>
                  <a:srgbClr val="7030A0"/>
                </a:solidFill>
                <a:latin typeface="Cambria"/>
                <a:cs typeface="Cambria"/>
              </a:rPr>
              <a:t>Lezzet Kebap firması yüksek maliyetler ve düşük kar ile karşı karşıya çünkü et fiyatları artmış durumda.</a:t>
            </a:r>
            <a:endParaRPr lang="tr-TR" altLang="ja-JP" sz="3200" b="1" dirty="0">
              <a:solidFill>
                <a:srgbClr val="7030A0"/>
              </a:solidFill>
              <a:latin typeface="Cambria"/>
              <a:cs typeface="Cambria"/>
            </a:endParaRPr>
          </a:p>
          <a:p>
            <a:pPr defTabSz="45720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tr-TR" altLang="en-US" sz="3200" b="1" dirty="0">
                <a:solidFill>
                  <a:srgbClr val="FF0000"/>
                </a:solidFill>
                <a:latin typeface="Cambria"/>
                <a:cs typeface="Cambria"/>
              </a:rPr>
              <a:t>Biri/ikisi—bir girdi fiyatı her zaman değişerek firmanın karını etkileyebilir.</a:t>
            </a:r>
            <a:endParaRPr lang="tr-TR" altLang="en-US" sz="3200" b="1" dirty="0">
              <a:solidFill>
                <a:srgbClr val="FF000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735027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Title 1"/>
          <p:cNvSpPr>
            <a:spLocks noGrp="1"/>
          </p:cNvSpPr>
          <p:nvPr>
            <p:ph type="title"/>
          </p:nvPr>
        </p:nvSpPr>
        <p:spPr>
          <a:xfrm>
            <a:off x="1981200" y="13"/>
            <a:ext cx="8229600" cy="1527175"/>
          </a:xfrm>
        </p:spPr>
        <p:txBody>
          <a:bodyPr/>
          <a:lstStyle/>
          <a:p>
            <a:r>
              <a:rPr lang="tr-TR" altLang="en-US" noProof="0" dirty="0">
                <a:latin typeface="Cambria"/>
                <a:cs typeface="Cambria"/>
              </a:rPr>
              <a:t>Sonuç</a:t>
            </a:r>
          </a:p>
        </p:txBody>
      </p:sp>
      <p:sp>
        <p:nvSpPr>
          <p:cNvPr id="96258" name="Content Placeholder 2"/>
          <p:cNvSpPr>
            <a:spLocks noGrp="1"/>
          </p:cNvSpPr>
          <p:nvPr>
            <p:ph idx="1"/>
          </p:nvPr>
        </p:nvSpPr>
        <p:spPr>
          <a:xfrm>
            <a:off x="1981200" y="1712913"/>
            <a:ext cx="8229600" cy="4895850"/>
          </a:xfrm>
        </p:spPr>
        <p:txBody>
          <a:bodyPr/>
          <a:lstStyle/>
          <a:p>
            <a:r>
              <a:rPr lang="tr-TR" altLang="en-US" sz="3200" noProof="0" dirty="0">
                <a:latin typeface="Cambria"/>
                <a:cs typeface="Cambria"/>
              </a:rPr>
              <a:t>Tam rekabetçi piyasada kar ve zarar sinyal olarak işlev görür.</a:t>
            </a:r>
          </a:p>
          <a:p>
            <a:pPr lvl="1"/>
            <a:r>
              <a:rPr lang="tr-TR" altLang="en-US" sz="2800" noProof="0" dirty="0">
                <a:latin typeface="Cambria"/>
                <a:cs typeface="Cambria"/>
              </a:rPr>
              <a:t>Kar = yeşil ışık. Girmek için iyi bir sektör.</a:t>
            </a:r>
          </a:p>
          <a:p>
            <a:pPr lvl="1"/>
            <a:r>
              <a:rPr lang="tr-TR" altLang="en-US" sz="2800" noProof="0" dirty="0">
                <a:latin typeface="Cambria"/>
                <a:cs typeface="Cambria"/>
              </a:rPr>
              <a:t>Zarar = kırmızı ışık. Sektörden çıkma zamanı.</a:t>
            </a:r>
          </a:p>
          <a:p>
            <a:r>
              <a:rPr lang="tr-TR" altLang="en-US" sz="3200" noProof="0" dirty="0">
                <a:latin typeface="Cambria"/>
                <a:cs typeface="Cambria"/>
              </a:rPr>
              <a:t>Uzun-dönemde üreticiler tüketicilerin değer verdiği ürünler tasarlayarak varlıklarını sürdürebilirler.</a:t>
            </a:r>
          </a:p>
        </p:txBody>
      </p:sp>
    </p:spTree>
    <p:extLst>
      <p:ext uri="{BB962C8B-B14F-4D97-AF65-F5344CB8AC3E}">
        <p14:creationId xmlns:p14="http://schemas.microsoft.com/office/powerpoint/2010/main" val="141790036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1" name="Title 1"/>
          <p:cNvSpPr>
            <a:spLocks noGrp="1"/>
          </p:cNvSpPr>
          <p:nvPr>
            <p:ph type="title"/>
          </p:nvPr>
        </p:nvSpPr>
        <p:spPr>
          <a:xfrm>
            <a:off x="1981200" y="13"/>
            <a:ext cx="8229600" cy="1527175"/>
          </a:xfrm>
        </p:spPr>
        <p:txBody>
          <a:bodyPr/>
          <a:lstStyle/>
          <a:p>
            <a:r>
              <a:rPr lang="tr-TR" altLang="en-US" noProof="0" dirty="0">
                <a:latin typeface="Cambria"/>
                <a:cs typeface="Cambria"/>
              </a:rPr>
              <a:t>Özet</a:t>
            </a:r>
          </a:p>
        </p:txBody>
      </p:sp>
      <p:sp>
        <p:nvSpPr>
          <p:cNvPr id="97282" name="Content Placeholder 2"/>
          <p:cNvSpPr>
            <a:spLocks noGrp="1"/>
          </p:cNvSpPr>
          <p:nvPr>
            <p:ph idx="1"/>
          </p:nvPr>
        </p:nvSpPr>
        <p:spPr>
          <a:xfrm>
            <a:off x="1981200" y="1712913"/>
            <a:ext cx="8229600" cy="4895850"/>
          </a:xfrm>
        </p:spPr>
        <p:txBody>
          <a:bodyPr/>
          <a:lstStyle/>
          <a:p>
            <a:r>
              <a:rPr lang="tr-TR" altLang="en-US" sz="2800" noProof="0" dirty="0">
                <a:latin typeface="Cambria"/>
                <a:cs typeface="Cambria"/>
              </a:rPr>
              <a:t>Tam rekabetin olması için, iki faktörün olması gerekir:</a:t>
            </a:r>
          </a:p>
          <a:p>
            <a:pPr lvl="1"/>
            <a:r>
              <a:rPr lang="tr-TR" altLang="en-US" sz="2400" noProof="0" dirty="0">
                <a:latin typeface="Cambria"/>
                <a:cs typeface="Cambria"/>
              </a:rPr>
              <a:t>Rekabetçi bir piyasa</a:t>
            </a:r>
          </a:p>
          <a:p>
            <a:pPr lvl="1"/>
            <a:r>
              <a:rPr lang="tr-TR" altLang="en-US" sz="2400" noProof="0" dirty="0"/>
              <a:t>Ücretsiz olarak p</a:t>
            </a:r>
            <a:r>
              <a:rPr lang="tr-TR" altLang="en-US" sz="2400" noProof="0" dirty="0">
                <a:latin typeface="Cambria"/>
                <a:cs typeface="Cambria"/>
              </a:rPr>
              <a:t>iyasadan çıkış ve piyasaya giriş.</a:t>
            </a:r>
          </a:p>
          <a:p>
            <a:r>
              <a:rPr lang="tr-TR" altLang="en-US" sz="2800" noProof="0" dirty="0">
                <a:latin typeface="Cambria"/>
                <a:cs typeface="Cambria"/>
              </a:rPr>
              <a:t> Fiyat alıcısı firmanın piyasadaki fiyat üzerinde hiç bir kontrolü yoktur.</a:t>
            </a:r>
          </a:p>
          <a:p>
            <a:r>
              <a:rPr lang="tr-TR" altLang="en-US" sz="2800" noProof="0" dirty="0"/>
              <a:t>Kar maksimizasyonu yapan firma çıktıyı (</a:t>
            </a:r>
            <a:r>
              <a:rPr lang="tr-TR" altLang="en-US" sz="2800" noProof="0" dirty="0" err="1"/>
              <a:t>Q</a:t>
            </a:r>
            <a:r>
              <a:rPr lang="tr-TR" altLang="en-US" sz="2800" noProof="0" dirty="0"/>
              <a:t>), </a:t>
            </a:r>
            <a:r>
              <a:rPr lang="tr-TR" altLang="en-US" sz="2800" noProof="0" dirty="0">
                <a:latin typeface="Cambria"/>
                <a:cs typeface="Cambria"/>
              </a:rPr>
              <a:t>MR = MC = P eşitliği sağlanana kadar arttırır.</a:t>
            </a:r>
          </a:p>
        </p:txBody>
      </p:sp>
    </p:spTree>
    <p:extLst>
      <p:ext uri="{BB962C8B-B14F-4D97-AF65-F5344CB8AC3E}">
        <p14:creationId xmlns:p14="http://schemas.microsoft.com/office/powerpoint/2010/main" val="2596698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title"/>
          </p:nvPr>
        </p:nvSpPr>
        <p:spPr>
          <a:xfrm>
            <a:off x="609600" y="7"/>
            <a:ext cx="10972800" cy="1527175"/>
          </a:xfrm>
        </p:spPr>
        <p:txBody>
          <a:bodyPr/>
          <a:lstStyle/>
          <a:p>
            <a:r>
              <a:rPr lang="tr-TR" dirty="0">
                <a:latin typeface="Cambria"/>
                <a:ea typeface="MS PGothic" charset="0"/>
                <a:cs typeface="Cambria"/>
              </a:rPr>
              <a:t>Ekonomi: </a:t>
            </a:r>
            <a:r>
              <a:rPr lang="tr-TR" i="1" dirty="0" err="1">
                <a:latin typeface="Cambria"/>
                <a:ea typeface="MS PGothic" charset="0"/>
                <a:cs typeface="Cambria"/>
              </a:rPr>
              <a:t>Two</a:t>
            </a:r>
            <a:r>
              <a:rPr lang="tr-TR" i="1" dirty="0">
                <a:latin typeface="Cambria"/>
                <a:ea typeface="MS PGothic" charset="0"/>
                <a:cs typeface="Cambria"/>
              </a:rPr>
              <a:t> </a:t>
            </a:r>
            <a:r>
              <a:rPr lang="tr-TR" i="1" dirty="0" err="1">
                <a:latin typeface="Cambria"/>
                <a:ea typeface="MS PGothic" charset="0"/>
                <a:cs typeface="Cambria"/>
              </a:rPr>
              <a:t>and</a:t>
            </a:r>
            <a:r>
              <a:rPr lang="tr-TR" i="1" dirty="0">
                <a:latin typeface="Cambria"/>
                <a:ea typeface="MS PGothic" charset="0"/>
                <a:cs typeface="Cambria"/>
              </a:rPr>
              <a:t> a </a:t>
            </a:r>
            <a:r>
              <a:rPr lang="tr-TR" i="1" dirty="0" err="1">
                <a:latin typeface="Cambria"/>
                <a:ea typeface="MS PGothic" charset="0"/>
                <a:cs typeface="Cambria"/>
              </a:rPr>
              <a:t>Half</a:t>
            </a:r>
            <a:r>
              <a:rPr lang="tr-TR" i="1" dirty="0">
                <a:latin typeface="Cambria"/>
                <a:ea typeface="MS PGothic" charset="0"/>
                <a:cs typeface="Cambria"/>
              </a:rPr>
              <a:t> Men</a:t>
            </a:r>
          </a:p>
        </p:txBody>
      </p:sp>
      <p:sp>
        <p:nvSpPr>
          <p:cNvPr id="19458" name="Content Placeholder 2"/>
          <p:cNvSpPr>
            <a:spLocks noGrp="1"/>
          </p:cNvSpPr>
          <p:nvPr>
            <p:ph idx="1"/>
          </p:nvPr>
        </p:nvSpPr>
        <p:spPr>
          <a:xfrm>
            <a:off x="609600" y="1712921"/>
            <a:ext cx="10972800" cy="1894804"/>
          </a:xfrm>
        </p:spPr>
        <p:txBody>
          <a:bodyPr/>
          <a:lstStyle/>
          <a:p>
            <a:r>
              <a:rPr lang="tr-TR" dirty="0">
                <a:latin typeface="Cambria"/>
                <a:ea typeface="MS PGothic" charset="0"/>
                <a:cs typeface="Cambria"/>
              </a:rPr>
              <a:t>"</a:t>
            </a:r>
            <a:r>
              <a:rPr lang="tr-TR" dirty="0" err="1">
                <a:latin typeface="Cambria"/>
                <a:ea typeface="MS PGothic" charset="0"/>
                <a:cs typeface="Cambria"/>
              </a:rPr>
              <a:t>Two</a:t>
            </a:r>
            <a:r>
              <a:rPr lang="tr-TR" dirty="0">
                <a:latin typeface="Cambria"/>
                <a:ea typeface="MS PGothic" charset="0"/>
                <a:cs typeface="Cambria"/>
              </a:rPr>
              <a:t> </a:t>
            </a:r>
            <a:r>
              <a:rPr lang="tr-TR" dirty="0" err="1">
                <a:latin typeface="Cambria"/>
                <a:ea typeface="MS PGothic" charset="0"/>
                <a:cs typeface="Cambria"/>
              </a:rPr>
              <a:t>and</a:t>
            </a:r>
            <a:r>
              <a:rPr lang="tr-TR" dirty="0">
                <a:latin typeface="Cambria"/>
                <a:ea typeface="MS PGothic" charset="0"/>
                <a:cs typeface="Cambria"/>
              </a:rPr>
              <a:t> a </a:t>
            </a:r>
            <a:r>
              <a:rPr lang="tr-TR" dirty="0" err="1">
                <a:latin typeface="Cambria"/>
                <a:ea typeface="MS PGothic" charset="0"/>
                <a:cs typeface="Cambria"/>
              </a:rPr>
              <a:t>Half</a:t>
            </a:r>
            <a:r>
              <a:rPr lang="tr-TR" dirty="0">
                <a:latin typeface="Cambria"/>
                <a:ea typeface="MS PGothic" charset="0"/>
                <a:cs typeface="Cambria"/>
              </a:rPr>
              <a:t> Men"</a:t>
            </a:r>
          </a:p>
          <a:p>
            <a:pPr lvl="1"/>
            <a:r>
              <a:rPr lang="tr-TR" dirty="0">
                <a:latin typeface="Cambria"/>
                <a:ea typeface="MS PGothic" charset="0"/>
                <a:cs typeface="Cambria"/>
              </a:rPr>
              <a:t>Alan kişisel masaj rekabetçi piyasasına girerek para kazanmaya çalışıyor.</a:t>
            </a:r>
          </a:p>
        </p:txBody>
      </p:sp>
      <p:pic>
        <p:nvPicPr>
          <p:cNvPr id="19459" name="Picture 4" descr="Econ in Media.eps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06" t="18303" r="22078" b="25455"/>
          <a:stretch>
            <a:fillRect/>
          </a:stretch>
        </p:blipFill>
        <p:spPr bwMode="auto">
          <a:xfrm>
            <a:off x="5063069" y="4718050"/>
            <a:ext cx="2065867" cy="147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99685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Title 1"/>
          <p:cNvSpPr>
            <a:spLocks noGrp="1"/>
          </p:cNvSpPr>
          <p:nvPr>
            <p:ph type="title"/>
          </p:nvPr>
        </p:nvSpPr>
        <p:spPr>
          <a:xfrm>
            <a:off x="1981200" y="13"/>
            <a:ext cx="8229600" cy="1527175"/>
          </a:xfrm>
        </p:spPr>
        <p:txBody>
          <a:bodyPr/>
          <a:lstStyle/>
          <a:p>
            <a:r>
              <a:rPr lang="tr-TR" altLang="en-US" noProof="0" dirty="0"/>
              <a:t>Özet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99330" name="Content Placeholder 2"/>
          <p:cNvSpPr>
            <a:spLocks noGrp="1"/>
          </p:cNvSpPr>
          <p:nvPr>
            <p:ph idx="1"/>
          </p:nvPr>
        </p:nvSpPr>
        <p:spPr>
          <a:xfrm>
            <a:off x="1981200" y="1712913"/>
            <a:ext cx="8229600" cy="4895850"/>
          </a:xfrm>
        </p:spPr>
        <p:txBody>
          <a:bodyPr/>
          <a:lstStyle/>
          <a:p>
            <a:r>
              <a:rPr lang="tr-TR" altLang="en-US" sz="3200" noProof="0" dirty="0">
                <a:latin typeface="Cambria"/>
                <a:cs typeface="Cambria"/>
              </a:rPr>
              <a:t>Eğer fiyat </a:t>
            </a:r>
            <a:r>
              <a:rPr lang="tr-TR" altLang="en-US" sz="3200" noProof="0" dirty="0"/>
              <a:t>ortalama değişken maliyeti (AVC) karşılamıyorsa firma ilerleyen zamanlarda durumun düzeleceğini düşünerek geçici olarak </a:t>
            </a:r>
            <a:r>
              <a:rPr lang="tr-TR" altLang="en-US" sz="3200" noProof="0" dirty="0" err="1"/>
              <a:t>shut-down</a:t>
            </a:r>
            <a:r>
              <a:rPr lang="tr-TR" altLang="en-US" sz="3200" noProof="0" dirty="0"/>
              <a:t> yapmalıdır. </a:t>
            </a:r>
            <a:endParaRPr lang="tr-TR" altLang="en-US" sz="3200" noProof="0" dirty="0">
              <a:latin typeface="Cambria"/>
              <a:cs typeface="Cambria"/>
            </a:endParaRPr>
          </a:p>
          <a:p>
            <a:r>
              <a:rPr lang="tr-TR" altLang="en-US" sz="3200" noProof="0" dirty="0">
                <a:latin typeface="Cambria"/>
                <a:cs typeface="Cambria"/>
              </a:rPr>
              <a:t>Gelecekte pozitif kar öngörmeyen firma sektörden çıkmalıdır.</a:t>
            </a:r>
          </a:p>
          <a:p>
            <a:r>
              <a:rPr lang="tr-TR" altLang="en-US" sz="3200" noProof="0" dirty="0"/>
              <a:t>Firma üretim yaptığı sürece MC eğrisi firmanın arz eğrisidir.</a:t>
            </a:r>
            <a:endParaRPr lang="tr-TR" altLang="en-US" sz="3200" noProof="0" dirty="0"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5828454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Title 1"/>
          <p:cNvSpPr>
            <a:spLocks noGrp="1"/>
          </p:cNvSpPr>
          <p:nvPr>
            <p:ph type="title"/>
          </p:nvPr>
        </p:nvSpPr>
        <p:spPr>
          <a:xfrm>
            <a:off x="1981200" y="13"/>
            <a:ext cx="8229600" cy="1527175"/>
          </a:xfrm>
        </p:spPr>
        <p:txBody>
          <a:bodyPr/>
          <a:lstStyle/>
          <a:p>
            <a:r>
              <a:rPr lang="tr-TR" altLang="en-US" noProof="0" dirty="0"/>
              <a:t>Özet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101378" name="Content Placeholder 2"/>
          <p:cNvSpPr>
            <a:spLocks noGrp="1"/>
          </p:cNvSpPr>
          <p:nvPr>
            <p:ph idx="1"/>
          </p:nvPr>
        </p:nvSpPr>
        <p:spPr>
          <a:xfrm>
            <a:off x="1981200" y="1670050"/>
            <a:ext cx="8904008" cy="5035550"/>
          </a:xfrm>
        </p:spPr>
        <p:txBody>
          <a:bodyPr/>
          <a:lstStyle/>
          <a:p>
            <a:r>
              <a:rPr lang="tr-TR" altLang="en-US" sz="3200" noProof="0" dirty="0">
                <a:latin typeface="Cambria"/>
                <a:cs typeface="Cambria"/>
              </a:rPr>
              <a:t>Kar ve zarar, firmaların sektöre girişi ve sektörden çıkışı için sinyal </a:t>
            </a:r>
            <a:r>
              <a:rPr lang="tr-TR" altLang="en-US" sz="3200" noProof="0" dirty="0"/>
              <a:t>i</a:t>
            </a:r>
            <a:r>
              <a:rPr lang="tr-TR" altLang="en-US" sz="3200" noProof="0" dirty="0">
                <a:latin typeface="Cambria"/>
                <a:cs typeface="Cambria"/>
              </a:rPr>
              <a:t>şlevi görür.</a:t>
            </a:r>
          </a:p>
          <a:p>
            <a:pPr lvl="1"/>
            <a:r>
              <a:rPr lang="tr-TR" altLang="en-US" sz="2800" noProof="0" dirty="0">
                <a:latin typeface="Cambria"/>
                <a:cs typeface="Cambria"/>
              </a:rPr>
              <a:t>Sonuç olarak, tam rekabetçi piyasada uzun-dönem ekonomik kar sıfırdır.</a:t>
            </a:r>
          </a:p>
          <a:p>
            <a:r>
              <a:rPr lang="tr-TR" altLang="en-US" sz="3200" noProof="0" dirty="0">
                <a:latin typeface="Cambria"/>
                <a:cs typeface="Cambria"/>
              </a:rPr>
              <a:t>Eğer pozitif ekonomik kar varsa</a:t>
            </a:r>
          </a:p>
          <a:p>
            <a:pPr lvl="1"/>
            <a:r>
              <a:rPr lang="tr-TR" altLang="en-US" sz="2800" noProof="0" dirty="0">
                <a:latin typeface="Cambria"/>
                <a:cs typeface="Cambria"/>
              </a:rPr>
              <a:t>Diğer firmalar sektöre girer ve karı zamanla sıfıra indirir.</a:t>
            </a:r>
          </a:p>
          <a:p>
            <a:r>
              <a:rPr lang="tr-TR" altLang="en-US" sz="3200" noProof="0" dirty="0"/>
              <a:t>Eğer negatif ekonomik kar varsa</a:t>
            </a:r>
          </a:p>
          <a:p>
            <a:pPr lvl="1"/>
            <a:r>
              <a:rPr lang="tr-TR" altLang="en-US" sz="2800" noProof="0" dirty="0">
                <a:latin typeface="Cambria"/>
                <a:cs typeface="Cambria"/>
              </a:rPr>
              <a:t>Var olan firmalar sektörden çıkar ve kar sıfır olana kadar </a:t>
            </a:r>
            <a:r>
              <a:rPr lang="tr-TR" altLang="en-US" sz="2800" noProof="0" dirty="0"/>
              <a:t>fiyat artar.</a:t>
            </a:r>
            <a:endParaRPr lang="tr-TR" altLang="en-US" sz="2800" noProof="0" dirty="0"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58104319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Title 1"/>
          <p:cNvSpPr>
            <a:spLocks noGrp="1"/>
          </p:cNvSpPr>
          <p:nvPr>
            <p:ph type="title" idx="4294967295"/>
          </p:nvPr>
        </p:nvSpPr>
        <p:spPr>
          <a:xfrm>
            <a:off x="1811119" y="22680"/>
            <a:ext cx="8229600" cy="1527175"/>
          </a:xfrm>
        </p:spPr>
        <p:txBody>
          <a:bodyPr/>
          <a:lstStyle/>
          <a:p>
            <a:pPr algn="l" eaLnBrk="1" hangingPunct="1"/>
            <a:r>
              <a:rPr lang="tr-TR" altLang="en-US" noProof="0" dirty="0"/>
              <a:t>Örnek Sorular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53251" name="Content Placeholder 2"/>
          <p:cNvSpPr>
            <a:spLocks noGrp="1"/>
          </p:cNvSpPr>
          <p:nvPr>
            <p:ph idx="4294967295"/>
          </p:nvPr>
        </p:nvSpPr>
        <p:spPr>
          <a:xfrm>
            <a:off x="1797052" y="1712913"/>
            <a:ext cx="8696325" cy="4895850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tr-TR" altLang="en-US" sz="3200" noProof="0" dirty="0"/>
              <a:t>Ahmet rekabetçi bir tost dükkanı işletiyor ve şu anda MR &gt; MC olduğu seviyede üretim yapıyor. Karını arttırmak için Ahmet'in ne yapması gerekir?</a:t>
            </a:r>
          </a:p>
          <a:p>
            <a:pPr marL="971550" lvl="1" indent="-514350" eaLnBrk="1" hangingPunct="1">
              <a:buFont typeface="Calibri" panose="020F0502020204030204" pitchFamily="34" charset="0"/>
              <a:buAutoNum type="alphaUcPeriod"/>
            </a:pPr>
            <a:r>
              <a:rPr lang="tr-TR" altLang="en-US" sz="2800" noProof="0" dirty="0"/>
              <a:t>Üretimde daha fazla sermaye kullanmalı.</a:t>
            </a:r>
          </a:p>
          <a:p>
            <a:pPr marL="971550" lvl="1" indent="-514350" eaLnBrk="1" hangingPunct="1">
              <a:buFont typeface="Calibri" panose="020F0502020204030204" pitchFamily="34" charset="0"/>
              <a:buAutoNum type="alphaUcPeriod"/>
            </a:pPr>
            <a:r>
              <a:rPr lang="tr-TR" altLang="en-US" sz="2800" noProof="0" dirty="0"/>
              <a:t>Üretimde daha fazla emek kullanmalı.</a:t>
            </a:r>
          </a:p>
          <a:p>
            <a:pPr marL="971550" lvl="1" indent="-514350" eaLnBrk="1" hangingPunct="1">
              <a:buFont typeface="Calibri" panose="020F0502020204030204" pitchFamily="34" charset="0"/>
              <a:buAutoNum type="alphaUcPeriod"/>
            </a:pPr>
            <a:r>
              <a:rPr lang="tr-TR" altLang="en-US" sz="2800" noProof="0" dirty="0"/>
              <a:t>Daha az üretmeli.</a:t>
            </a:r>
          </a:p>
          <a:p>
            <a:pPr marL="971550" lvl="1" indent="-514350" eaLnBrk="1" hangingPunct="1">
              <a:buFont typeface="Calibri" panose="020F0502020204030204" pitchFamily="34" charset="0"/>
              <a:buAutoNum type="alphaUcPeriod"/>
            </a:pPr>
            <a:r>
              <a:rPr lang="tr-TR" altLang="en-US" sz="2800" noProof="0" dirty="0"/>
              <a:t>Daha fazla üretmeli.</a:t>
            </a:r>
          </a:p>
        </p:txBody>
      </p:sp>
    </p:spTree>
    <p:extLst>
      <p:ext uri="{BB962C8B-B14F-4D97-AF65-F5344CB8AC3E}">
        <p14:creationId xmlns:p14="http://schemas.microsoft.com/office/powerpoint/2010/main" val="3891898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53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style.fontStyle</p:attrName>
                                        </p:attrNameLst>
                                      </p:cBhvr>
                                      <p:to>
                                        <p:strVal val="normal"/>
                                      </p:to>
                                    </p:set>
                                    <p:set>
                                      <p:cBhvr override="childStyle">
                                        <p:cTn id="7" dur="indefinite"/>
                                        <p:tgtEl>
                                          <p:spTgt spid="53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  <p:set>
                                      <p:cBhvr override="childStyle">
                                        <p:cTn id="8" dur="indefinite"/>
                                        <p:tgtEl>
                                          <p:spTgt spid="53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fals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53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6699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Title 1"/>
          <p:cNvSpPr>
            <a:spLocks noGrp="1"/>
          </p:cNvSpPr>
          <p:nvPr>
            <p:ph type="title" idx="4294967295"/>
          </p:nvPr>
        </p:nvSpPr>
        <p:spPr>
          <a:xfrm>
            <a:off x="1765763" y="0"/>
            <a:ext cx="8229600" cy="1527175"/>
          </a:xfrm>
        </p:spPr>
        <p:txBody>
          <a:bodyPr/>
          <a:lstStyle/>
          <a:p>
            <a:pPr algn="l" eaLnBrk="1" hangingPunct="1"/>
            <a:r>
              <a:rPr lang="tr-TR" altLang="en-US" noProof="0" dirty="0"/>
              <a:t>Örnek Sorular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53251" name="Content Placeholder 2"/>
          <p:cNvSpPr>
            <a:spLocks noGrp="1"/>
          </p:cNvSpPr>
          <p:nvPr>
            <p:ph idx="4294967295"/>
          </p:nvPr>
        </p:nvSpPr>
        <p:spPr>
          <a:xfrm>
            <a:off x="1797052" y="1712913"/>
            <a:ext cx="8696325" cy="4895850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tr-TR" altLang="en-US" sz="3200" noProof="0" dirty="0">
                <a:latin typeface="Cambria"/>
                <a:cs typeface="Cambria"/>
              </a:rPr>
              <a:t>Eğer bir tam rekabetçi piyasa pozitif ekonomik kar yapıyorsa, bu piyasada eninde sonunda ne olmasını beklersiniz?</a:t>
            </a:r>
          </a:p>
          <a:p>
            <a:pPr marL="971550" lvl="1" indent="-514350" eaLnBrk="1" hangingPunct="1">
              <a:buFont typeface="Calibri" panose="020F0502020204030204" pitchFamily="34" charset="0"/>
              <a:buAutoNum type="alphaUcPeriod"/>
            </a:pPr>
            <a:r>
              <a:rPr lang="tr-TR" altLang="en-US" sz="2800" noProof="0" dirty="0">
                <a:latin typeface="Cambria"/>
                <a:cs typeface="Cambria"/>
              </a:rPr>
              <a:t>Piyasa arzı sola kayar.</a:t>
            </a:r>
          </a:p>
          <a:p>
            <a:pPr marL="971550" lvl="1" indent="-514350" eaLnBrk="1" hangingPunct="1">
              <a:buFont typeface="Calibri" panose="020F0502020204030204" pitchFamily="34" charset="0"/>
              <a:buAutoNum type="alphaUcPeriod"/>
            </a:pPr>
            <a:r>
              <a:rPr lang="tr-TR" altLang="en-US" sz="2800" noProof="0" dirty="0">
                <a:latin typeface="Cambria"/>
                <a:cs typeface="Cambria"/>
              </a:rPr>
              <a:t>Piyasa arzı sağa kaya.</a:t>
            </a:r>
          </a:p>
          <a:p>
            <a:pPr marL="971550" lvl="1" indent="-514350" eaLnBrk="1" hangingPunct="1">
              <a:buFont typeface="Calibri" panose="020F0502020204030204" pitchFamily="34" charset="0"/>
              <a:buAutoNum type="alphaUcPeriod"/>
            </a:pPr>
            <a:r>
              <a:rPr lang="tr-TR" altLang="en-US" sz="2800" noProof="0" dirty="0">
                <a:latin typeface="Cambria"/>
                <a:cs typeface="Cambria"/>
              </a:rPr>
              <a:t>Piyasa talebi sola kayar.</a:t>
            </a:r>
          </a:p>
          <a:p>
            <a:pPr marL="971550" lvl="1" indent="-514350" eaLnBrk="1" hangingPunct="1">
              <a:buFont typeface="Calibri" panose="020F0502020204030204" pitchFamily="34" charset="0"/>
              <a:buAutoNum type="alphaUcPeriod"/>
            </a:pPr>
            <a:r>
              <a:rPr lang="tr-TR" altLang="en-US" sz="2800" noProof="0" dirty="0">
                <a:latin typeface="Cambria"/>
                <a:cs typeface="Cambria"/>
              </a:rPr>
              <a:t>Piyasa talebi sağa kayar.</a:t>
            </a:r>
          </a:p>
        </p:txBody>
      </p:sp>
    </p:spTree>
    <p:extLst>
      <p:ext uri="{BB962C8B-B14F-4D97-AF65-F5344CB8AC3E}">
        <p14:creationId xmlns:p14="http://schemas.microsoft.com/office/powerpoint/2010/main" val="1440874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53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style.fontStyle</p:attrName>
                                        </p:attrNameLst>
                                      </p:cBhvr>
                                      <p:to>
                                        <p:strVal val="normal"/>
                                      </p:to>
                                    </p:set>
                                    <p:set>
                                      <p:cBhvr override="childStyle">
                                        <p:cTn id="7" dur="indefinite"/>
                                        <p:tgtEl>
                                          <p:spTgt spid="53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  <p:set>
                                      <p:cBhvr override="childStyle">
                                        <p:cTn id="8" dur="indefinite"/>
                                        <p:tgtEl>
                                          <p:spTgt spid="53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fals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53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6699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Title 1"/>
          <p:cNvSpPr>
            <a:spLocks noGrp="1"/>
          </p:cNvSpPr>
          <p:nvPr>
            <p:ph type="title" idx="4294967295"/>
          </p:nvPr>
        </p:nvSpPr>
        <p:spPr>
          <a:xfrm>
            <a:off x="1777102" y="0"/>
            <a:ext cx="8229600" cy="1527175"/>
          </a:xfrm>
        </p:spPr>
        <p:txBody>
          <a:bodyPr/>
          <a:lstStyle/>
          <a:p>
            <a:pPr algn="l" eaLnBrk="1" hangingPunct="1"/>
            <a:r>
              <a:rPr lang="tr-TR" altLang="en-US" noProof="0" dirty="0"/>
              <a:t>Örnek Sorular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53251" name="Content Placeholder 2"/>
          <p:cNvSpPr>
            <a:spLocks noGrp="1"/>
          </p:cNvSpPr>
          <p:nvPr>
            <p:ph idx="4294967295"/>
          </p:nvPr>
        </p:nvSpPr>
        <p:spPr>
          <a:xfrm>
            <a:off x="1797052" y="1712913"/>
            <a:ext cx="8696325" cy="4895850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tr-TR" altLang="en-US" sz="3200" noProof="0" dirty="0"/>
              <a:t>Kısa-dönemde rekabetçi bir firmanın yüzleştiği fiyat </a:t>
            </a:r>
            <a:r>
              <a:rPr lang="tr-TR" altLang="en-US" sz="3200" noProof="0" dirty="0" err="1"/>
              <a:t>ATC'den</a:t>
            </a:r>
            <a:r>
              <a:rPr lang="tr-TR" altLang="en-US" sz="3200" noProof="0" dirty="0"/>
              <a:t> düşük ama </a:t>
            </a:r>
            <a:r>
              <a:rPr lang="tr-TR" altLang="en-US" sz="3200" noProof="0" dirty="0" err="1"/>
              <a:t>AVC'den</a:t>
            </a:r>
            <a:r>
              <a:rPr lang="tr-TR" altLang="en-US" sz="3200" noProof="0" dirty="0"/>
              <a:t> büyüktür. Kısa-dönemde bu firma ne yapmalıdır?</a:t>
            </a:r>
          </a:p>
          <a:p>
            <a:pPr marL="971550" lvl="1" indent="-514350" eaLnBrk="1" hangingPunct="1">
              <a:buFont typeface="Calibri" panose="020F0502020204030204" pitchFamily="34" charset="0"/>
              <a:buAutoNum type="alphaUcPeriod"/>
            </a:pPr>
            <a:r>
              <a:rPr lang="tr-TR" altLang="en-US" sz="2800" noProof="0" dirty="0" err="1"/>
              <a:t>Shut</a:t>
            </a:r>
            <a:r>
              <a:rPr lang="tr-TR" altLang="en-US" sz="2800" dirty="0"/>
              <a:t>-</a:t>
            </a:r>
            <a:r>
              <a:rPr lang="tr-TR" altLang="en-US" sz="2800" noProof="0" dirty="0" err="1"/>
              <a:t>down</a:t>
            </a:r>
            <a:endParaRPr lang="tr-TR" altLang="en-US" sz="2800" noProof="0" dirty="0"/>
          </a:p>
          <a:p>
            <a:pPr marL="971550" lvl="1" indent="-514350" eaLnBrk="1" hangingPunct="1">
              <a:buFont typeface="Calibri" panose="020F0502020204030204" pitchFamily="34" charset="0"/>
              <a:buAutoNum type="alphaUcPeriod"/>
            </a:pPr>
            <a:r>
              <a:rPr lang="tr-TR" altLang="en-US" sz="2800" noProof="0" dirty="0"/>
              <a:t>Sektörden çıkmalıdır.</a:t>
            </a:r>
          </a:p>
          <a:p>
            <a:pPr marL="971550" lvl="1" indent="-514350" eaLnBrk="1" hangingPunct="1">
              <a:buFont typeface="Calibri" panose="020F0502020204030204" pitchFamily="34" charset="0"/>
              <a:buAutoNum type="alphaUcPeriod"/>
            </a:pPr>
            <a:r>
              <a:rPr lang="tr-TR" altLang="en-US" sz="2800" noProof="0" dirty="0"/>
              <a:t>Ürünün fiyatını arttırmalıdır.</a:t>
            </a:r>
          </a:p>
          <a:p>
            <a:pPr marL="971550" lvl="1" indent="-514350" eaLnBrk="1" hangingPunct="1">
              <a:buFont typeface="Calibri" panose="020F0502020204030204" pitchFamily="34" charset="0"/>
              <a:buAutoNum type="alphaUcPeriod"/>
            </a:pPr>
            <a:r>
              <a:rPr lang="tr-TR" altLang="en-US" sz="2800" noProof="0" dirty="0"/>
              <a:t>MR = MC eşitliğinin sağlandığı çıktı seviyesinde üretim yapmalıdır.</a:t>
            </a:r>
          </a:p>
        </p:txBody>
      </p:sp>
    </p:spTree>
    <p:extLst>
      <p:ext uri="{BB962C8B-B14F-4D97-AF65-F5344CB8AC3E}">
        <p14:creationId xmlns:p14="http://schemas.microsoft.com/office/powerpoint/2010/main" val="2170931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53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style.fontStyle</p:attrName>
                                        </p:attrNameLst>
                                      </p:cBhvr>
                                      <p:to>
                                        <p:strVal val="normal"/>
                                      </p:to>
                                    </p:set>
                                    <p:set>
                                      <p:cBhvr override="childStyle">
                                        <p:cTn id="7" dur="indefinite"/>
                                        <p:tgtEl>
                                          <p:spTgt spid="53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  <p:set>
                                      <p:cBhvr override="childStyle">
                                        <p:cTn id="8" dur="indefinite"/>
                                        <p:tgtEl>
                                          <p:spTgt spid="53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fals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53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6699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69" name="Title 1"/>
          <p:cNvSpPr>
            <a:spLocks noGrp="1"/>
          </p:cNvSpPr>
          <p:nvPr>
            <p:ph type="title" idx="4294967295"/>
          </p:nvPr>
        </p:nvSpPr>
        <p:spPr>
          <a:xfrm>
            <a:off x="1788441" y="0"/>
            <a:ext cx="8229600" cy="1527175"/>
          </a:xfrm>
        </p:spPr>
        <p:txBody>
          <a:bodyPr/>
          <a:lstStyle/>
          <a:p>
            <a:pPr algn="l" eaLnBrk="1" hangingPunct="1"/>
            <a:r>
              <a:rPr lang="tr-TR" altLang="en-US" noProof="0" dirty="0"/>
              <a:t>Örnek Sorular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53251" name="Content Placeholder 2"/>
          <p:cNvSpPr>
            <a:spLocks noGrp="1"/>
          </p:cNvSpPr>
          <p:nvPr>
            <p:ph idx="4294967295"/>
          </p:nvPr>
        </p:nvSpPr>
        <p:spPr>
          <a:xfrm>
            <a:off x="1797052" y="1712913"/>
            <a:ext cx="8696325" cy="4895850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tr-TR" altLang="en-US" sz="3200" noProof="0" dirty="0"/>
              <a:t>Rekabetçi firmanın uzun-dönemde sıfır ekonomik kar durumunda olmasının temel sebebi nedir?</a:t>
            </a:r>
          </a:p>
          <a:p>
            <a:pPr marL="971550" lvl="1" indent="-514350" eaLnBrk="1" hangingPunct="1">
              <a:buFont typeface="Calibri" panose="020F0502020204030204" pitchFamily="34" charset="0"/>
              <a:buAutoNum type="alphaUcPeriod"/>
            </a:pPr>
            <a:r>
              <a:rPr lang="tr-TR" altLang="en-US" sz="2800" noProof="0" dirty="0"/>
              <a:t>Her firmanın piyasa gücü yüksektir.</a:t>
            </a:r>
          </a:p>
          <a:p>
            <a:pPr marL="971550" lvl="1" indent="-514350" eaLnBrk="1" hangingPunct="1">
              <a:buFont typeface="Calibri" panose="020F0502020204030204" pitchFamily="34" charset="0"/>
              <a:buAutoNum type="alphaUcPeriod"/>
            </a:pPr>
            <a:r>
              <a:rPr lang="tr-TR" altLang="en-US" sz="2800" noProof="0" dirty="0"/>
              <a:t>Firmaların hepsi sıfır kar yapmak ister.</a:t>
            </a:r>
          </a:p>
          <a:p>
            <a:pPr marL="971550" lvl="1" indent="-514350" eaLnBrk="1" hangingPunct="1">
              <a:buFont typeface="Calibri" panose="020F0502020204030204" pitchFamily="34" charset="0"/>
              <a:buAutoNum type="alphaUcPeriod"/>
            </a:pPr>
            <a:r>
              <a:rPr lang="tr-TR" altLang="en-US" sz="2800" noProof="0" dirty="0"/>
              <a:t>Ücretsiz olarak sektöre giriş ve sektörden çıkış.</a:t>
            </a:r>
          </a:p>
          <a:p>
            <a:pPr marL="971550" lvl="1" indent="-514350" eaLnBrk="1" hangingPunct="1">
              <a:buFont typeface="Calibri" panose="020F0502020204030204" pitchFamily="34" charset="0"/>
              <a:buAutoNum type="alphaUcPeriod"/>
            </a:pPr>
            <a:r>
              <a:rPr lang="tr-TR" altLang="en-US" sz="2800" noProof="0" dirty="0"/>
              <a:t>Maliyet eğrileri U-şekillidir.</a:t>
            </a:r>
          </a:p>
        </p:txBody>
      </p:sp>
    </p:spTree>
    <p:extLst>
      <p:ext uri="{BB962C8B-B14F-4D97-AF65-F5344CB8AC3E}">
        <p14:creationId xmlns:p14="http://schemas.microsoft.com/office/powerpoint/2010/main" val="4268564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53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style.fontStyle</p:attrName>
                                        </p:attrNameLst>
                                      </p:cBhvr>
                                      <p:to>
                                        <p:strVal val="normal"/>
                                      </p:to>
                                    </p:set>
                                    <p:set>
                                      <p:cBhvr override="childStyle">
                                        <p:cTn id="7" dur="indefinite"/>
                                        <p:tgtEl>
                                          <p:spTgt spid="53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  <p:set>
                                      <p:cBhvr override="childStyle">
                                        <p:cTn id="8" dur="indefinite"/>
                                        <p:tgtEl>
                                          <p:spTgt spid="53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fals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53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6699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7" name="Title 1"/>
          <p:cNvSpPr>
            <a:spLocks noGrp="1"/>
          </p:cNvSpPr>
          <p:nvPr>
            <p:ph type="title" idx="4294967295"/>
          </p:nvPr>
        </p:nvSpPr>
        <p:spPr>
          <a:xfrm>
            <a:off x="1789894" y="0"/>
            <a:ext cx="8229600" cy="1527175"/>
          </a:xfrm>
        </p:spPr>
        <p:txBody>
          <a:bodyPr/>
          <a:lstStyle/>
          <a:p>
            <a:pPr algn="l" eaLnBrk="1" hangingPunct="1"/>
            <a:r>
              <a:rPr lang="tr-TR" altLang="en-US" noProof="0" dirty="0"/>
              <a:t>Örnek Sorular</a:t>
            </a:r>
            <a:endParaRPr lang="tr-TR" altLang="en-US" noProof="0" dirty="0">
              <a:latin typeface="Cambria"/>
              <a:cs typeface="Cambria"/>
            </a:endParaRPr>
          </a:p>
        </p:txBody>
      </p:sp>
      <p:sp>
        <p:nvSpPr>
          <p:cNvPr id="53251" name="Content Placeholder 2"/>
          <p:cNvSpPr>
            <a:spLocks noGrp="1"/>
          </p:cNvSpPr>
          <p:nvPr>
            <p:ph idx="4294967295"/>
          </p:nvPr>
        </p:nvSpPr>
        <p:spPr>
          <a:xfrm>
            <a:off x="1797052" y="1712913"/>
            <a:ext cx="8696325" cy="4895850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tr-TR" altLang="en-US" sz="3200" noProof="0" dirty="0">
                <a:latin typeface="Cambria"/>
                <a:cs typeface="Cambria"/>
              </a:rPr>
              <a:t>Rekabetçi firma hangi durumda </a:t>
            </a:r>
            <a:r>
              <a:rPr lang="tr-TR" altLang="en-US" sz="3200" noProof="0" dirty="0" err="1">
                <a:latin typeface="Cambria"/>
                <a:cs typeface="Cambria"/>
              </a:rPr>
              <a:t>shut-down</a:t>
            </a:r>
            <a:r>
              <a:rPr lang="tr-TR" altLang="en-US" sz="3200" noProof="0" dirty="0">
                <a:latin typeface="Cambria"/>
                <a:cs typeface="Cambria"/>
              </a:rPr>
              <a:t> yapar ve </a:t>
            </a:r>
            <a:r>
              <a:rPr lang="tr-TR" altLang="en-US" sz="3200" noProof="0" dirty="0" err="1">
                <a:latin typeface="Cambria"/>
                <a:cs typeface="Cambria"/>
              </a:rPr>
              <a:t>Q</a:t>
            </a:r>
            <a:r>
              <a:rPr lang="tr-TR" altLang="en-US" sz="3200" noProof="0" dirty="0">
                <a:latin typeface="Cambria"/>
                <a:cs typeface="Cambria"/>
              </a:rPr>
              <a:t> = 0 seviyesinde üretime geçer?</a:t>
            </a:r>
          </a:p>
          <a:p>
            <a:pPr marL="971550" lvl="1" indent="-514350" eaLnBrk="1" hangingPunct="1">
              <a:buFont typeface="Calibri" panose="020F0502020204030204" pitchFamily="34" charset="0"/>
              <a:buAutoNum type="alphaUcPeriod"/>
            </a:pPr>
            <a:r>
              <a:rPr lang="tr-TR" altLang="en-US" sz="2800" noProof="0" dirty="0">
                <a:latin typeface="Cambria"/>
                <a:cs typeface="Cambria"/>
              </a:rPr>
              <a:t>P &lt; </a:t>
            </a:r>
            <a:r>
              <a:rPr lang="tr-TR" altLang="en-US" sz="2800" noProof="0" dirty="0" err="1">
                <a:latin typeface="Cambria"/>
                <a:cs typeface="Cambria"/>
              </a:rPr>
              <a:t>min</a:t>
            </a:r>
            <a:r>
              <a:rPr lang="tr-TR" altLang="en-US" sz="2800" noProof="0" dirty="0">
                <a:latin typeface="Cambria"/>
                <a:cs typeface="Cambria"/>
              </a:rPr>
              <a:t> (ATC)</a:t>
            </a:r>
          </a:p>
          <a:p>
            <a:pPr marL="971550" lvl="1" indent="-514350" eaLnBrk="1" hangingPunct="1">
              <a:buFont typeface="Calibri" panose="020F0502020204030204" pitchFamily="34" charset="0"/>
              <a:buAutoNum type="alphaUcPeriod"/>
            </a:pPr>
            <a:r>
              <a:rPr lang="tr-TR" altLang="en-US" sz="2800" noProof="0" dirty="0" err="1">
                <a:latin typeface="Cambria"/>
                <a:cs typeface="Cambria"/>
              </a:rPr>
              <a:t>min</a:t>
            </a:r>
            <a:r>
              <a:rPr lang="tr-TR" altLang="en-US" sz="2800" noProof="0" dirty="0">
                <a:latin typeface="Cambria"/>
                <a:cs typeface="Cambria"/>
              </a:rPr>
              <a:t> (AVC) </a:t>
            </a:r>
            <a:r>
              <a:rPr lang="tr-TR" altLang="en-US" sz="2800" noProof="0">
                <a:latin typeface="Cambria"/>
                <a:cs typeface="Cambria"/>
              </a:rPr>
              <a:t>&lt; P </a:t>
            </a:r>
            <a:r>
              <a:rPr lang="tr-TR" altLang="en-US" sz="2800" noProof="0" dirty="0">
                <a:latin typeface="Cambria"/>
                <a:cs typeface="Cambria"/>
              </a:rPr>
              <a:t>&lt; </a:t>
            </a:r>
            <a:r>
              <a:rPr lang="tr-TR" altLang="en-US" sz="2800" noProof="0" dirty="0" err="1">
                <a:latin typeface="Cambria"/>
                <a:cs typeface="Cambria"/>
              </a:rPr>
              <a:t>min</a:t>
            </a:r>
            <a:r>
              <a:rPr lang="tr-TR" altLang="en-US" sz="2800" noProof="0" dirty="0">
                <a:latin typeface="Cambria"/>
                <a:cs typeface="Cambria"/>
              </a:rPr>
              <a:t> (ATC)</a:t>
            </a:r>
          </a:p>
          <a:p>
            <a:pPr marL="971550" lvl="1" indent="-514350" eaLnBrk="1" hangingPunct="1">
              <a:buFont typeface="Calibri" panose="020F0502020204030204" pitchFamily="34" charset="0"/>
              <a:buAutoNum type="alphaUcPeriod"/>
            </a:pPr>
            <a:r>
              <a:rPr lang="tr-TR" altLang="en-US" sz="2800" noProof="0" dirty="0">
                <a:latin typeface="Cambria"/>
                <a:cs typeface="Cambria"/>
              </a:rPr>
              <a:t>P </a:t>
            </a:r>
            <a:r>
              <a:rPr lang="tr-TR" altLang="en-US" sz="2800" dirty="0"/>
              <a:t>≤</a:t>
            </a:r>
            <a:r>
              <a:rPr lang="tr-TR" altLang="en-US" sz="2800" noProof="0" dirty="0">
                <a:latin typeface="Cambria"/>
                <a:cs typeface="Cambria"/>
              </a:rPr>
              <a:t> </a:t>
            </a:r>
            <a:r>
              <a:rPr lang="tr-TR" altLang="en-US" sz="2800" noProof="0" dirty="0" err="1">
                <a:latin typeface="Cambria"/>
                <a:cs typeface="Cambria"/>
              </a:rPr>
              <a:t>min</a:t>
            </a:r>
            <a:r>
              <a:rPr lang="tr-TR" altLang="en-US" sz="2800" noProof="0" dirty="0">
                <a:latin typeface="Cambria"/>
                <a:cs typeface="Cambria"/>
              </a:rPr>
              <a:t> (AVC)</a:t>
            </a:r>
          </a:p>
          <a:p>
            <a:pPr marL="971550" lvl="1" indent="-514350" eaLnBrk="1" hangingPunct="1">
              <a:buFont typeface="Calibri" panose="020F0502020204030204" pitchFamily="34" charset="0"/>
              <a:buAutoNum type="alphaUcPeriod"/>
            </a:pPr>
            <a:r>
              <a:rPr lang="tr-TR" altLang="en-US" sz="2800" noProof="0" dirty="0">
                <a:latin typeface="Cambria"/>
                <a:cs typeface="Cambria"/>
              </a:rPr>
              <a:t>P = MR</a:t>
            </a:r>
          </a:p>
        </p:txBody>
      </p:sp>
    </p:spTree>
    <p:extLst>
      <p:ext uri="{BB962C8B-B14F-4D97-AF65-F5344CB8AC3E}">
        <p14:creationId xmlns:p14="http://schemas.microsoft.com/office/powerpoint/2010/main" val="2810310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53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style.fontStyle</p:attrName>
                                        </p:attrNameLst>
                                      </p:cBhvr>
                                      <p:to>
                                        <p:strVal val="normal"/>
                                      </p:to>
                                    </p:set>
                                    <p:set>
                                      <p:cBhvr override="childStyle">
                                        <p:cTn id="7" dur="indefinite"/>
                                        <p:tgtEl>
                                          <p:spTgt spid="53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  <p:set>
                                      <p:cBhvr override="childStyle">
                                        <p:cTn id="8" dur="indefinite"/>
                                        <p:tgtEl>
                                          <p:spTgt spid="53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fals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53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6699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noProof="0" dirty="0"/>
              <a:t>Kaynaklar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noProof="0" dirty="0"/>
              <a:t>"</a:t>
            </a:r>
            <a:r>
              <a:rPr lang="tr-TR" noProof="0" dirty="0" err="1"/>
              <a:t>Principles</a:t>
            </a:r>
            <a:r>
              <a:rPr lang="tr-TR" noProof="0" dirty="0"/>
              <a:t> of </a:t>
            </a:r>
            <a:r>
              <a:rPr lang="tr-TR" noProof="0" dirty="0" err="1"/>
              <a:t>Economics</a:t>
            </a:r>
            <a:r>
              <a:rPr lang="tr-TR" noProof="0" dirty="0"/>
              <a:t> </a:t>
            </a:r>
            <a:r>
              <a:rPr lang="tr-TR" noProof="0" dirty="0" err="1"/>
              <a:t>with</a:t>
            </a:r>
            <a:r>
              <a:rPr lang="tr-TR" noProof="0" dirty="0"/>
              <a:t> </a:t>
            </a:r>
            <a:r>
              <a:rPr lang="tr-TR" noProof="0" dirty="0" err="1"/>
              <a:t>Smartwork</a:t>
            </a:r>
            <a:r>
              <a:rPr lang="tr-TR" noProof="0" dirty="0"/>
              <a:t> Access (ISBN: 978-0-26314-5), 1st Edition, 2013" </a:t>
            </a:r>
            <a:r>
              <a:rPr lang="tr-TR" noProof="0" dirty="0" err="1"/>
              <a:t>by</a:t>
            </a:r>
            <a:r>
              <a:rPr lang="tr-TR" noProof="0" dirty="0"/>
              <a:t> </a:t>
            </a:r>
            <a:r>
              <a:rPr lang="tr-TR" noProof="0" dirty="0" err="1"/>
              <a:t>Mateer</a:t>
            </a:r>
            <a:r>
              <a:rPr lang="tr-TR" noProof="0" dirty="0"/>
              <a:t> </a:t>
            </a:r>
            <a:r>
              <a:rPr lang="tr-TR" noProof="0" dirty="0" err="1"/>
              <a:t>and</a:t>
            </a:r>
            <a:r>
              <a:rPr lang="tr-TR" noProof="0" dirty="0"/>
              <a:t> </a:t>
            </a:r>
            <a:r>
              <a:rPr lang="tr-TR" noProof="0" dirty="0" err="1"/>
              <a:t>Coppock</a:t>
            </a:r>
            <a:endParaRPr lang="tr-TR" noProof="0" dirty="0"/>
          </a:p>
          <a:p>
            <a:r>
              <a:rPr lang="tr-TR" noProof="0" dirty="0"/>
              <a:t>"</a:t>
            </a:r>
            <a:r>
              <a:rPr lang="tr-TR" noProof="0" dirty="0" err="1"/>
              <a:t>Economics</a:t>
            </a:r>
            <a:r>
              <a:rPr lang="tr-TR" noProof="0" dirty="0"/>
              <a:t>: </a:t>
            </a:r>
            <a:r>
              <a:rPr lang="tr-TR" noProof="0" dirty="0" err="1"/>
              <a:t>Custom</a:t>
            </a:r>
            <a:r>
              <a:rPr lang="tr-TR" noProof="0" dirty="0"/>
              <a:t> Edition </a:t>
            </a:r>
            <a:r>
              <a:rPr lang="tr-TR" noProof="0" dirty="0" err="1"/>
              <a:t>for</a:t>
            </a:r>
            <a:r>
              <a:rPr lang="tr-TR" noProof="0" dirty="0"/>
              <a:t> NCSU (ISBN: 9781937435202" </a:t>
            </a:r>
            <a:r>
              <a:rPr lang="tr-TR" noProof="0" dirty="0" err="1"/>
              <a:t>by</a:t>
            </a:r>
            <a:r>
              <a:rPr lang="tr-TR" noProof="0" dirty="0"/>
              <a:t> David </a:t>
            </a:r>
            <a:r>
              <a:rPr lang="tr-TR" noProof="0" dirty="0" err="1"/>
              <a:t>Hyman</a:t>
            </a:r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703791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noProof="0" dirty="0">
                <a:latin typeface="Cambria"/>
                <a:cs typeface="Cambria"/>
              </a:rPr>
              <a:t>Piyasa vs. Tam Rekabetçi Firma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" t="209" r="-9" b="-596"/>
          <a:stretch/>
        </p:blipFill>
        <p:spPr>
          <a:xfrm>
            <a:off x="1216825" y="1595768"/>
            <a:ext cx="9300476" cy="5262231"/>
          </a:xfrm>
        </p:spPr>
      </p:pic>
    </p:spTree>
    <p:extLst>
      <p:ext uri="{BB962C8B-B14F-4D97-AF65-F5344CB8AC3E}">
        <p14:creationId xmlns:p14="http://schemas.microsoft.com/office/powerpoint/2010/main" val="3245686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/>
          <p:cNvSpPr>
            <a:spLocks noGrp="1"/>
          </p:cNvSpPr>
          <p:nvPr>
            <p:ph type="title"/>
          </p:nvPr>
        </p:nvSpPr>
        <p:spPr>
          <a:xfrm>
            <a:off x="1292352" y="12"/>
            <a:ext cx="9607296" cy="1527175"/>
          </a:xfrm>
        </p:spPr>
        <p:txBody>
          <a:bodyPr/>
          <a:lstStyle/>
          <a:p>
            <a:r>
              <a:rPr lang="tr-TR" altLang="en-US" noProof="0" dirty="0">
                <a:latin typeface="Cambria"/>
                <a:cs typeface="Cambria"/>
              </a:rPr>
              <a:t>Firma için Üretim ve Kar</a:t>
            </a:r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>
          <a:xfrm>
            <a:off x="1289536" y="1724252"/>
            <a:ext cx="8229600" cy="4895850"/>
          </a:xfrm>
        </p:spPr>
        <p:txBody>
          <a:bodyPr/>
          <a:lstStyle/>
          <a:p>
            <a:pPr eaLnBrk="1" hangingPunct="1"/>
            <a:r>
              <a:rPr lang="tr-TR" altLang="en-US" sz="3200" noProof="0" dirty="0">
                <a:latin typeface="Cambria"/>
                <a:cs typeface="Cambria"/>
              </a:rPr>
              <a:t>Firmanın amacı:</a:t>
            </a:r>
          </a:p>
          <a:p>
            <a:pPr lvl="1" eaLnBrk="1" hangingPunct="1"/>
            <a:r>
              <a:rPr lang="tr-TR" altLang="en-US" sz="2800" noProof="0" dirty="0">
                <a:latin typeface="Cambria"/>
                <a:cs typeface="Cambria"/>
              </a:rPr>
              <a:t>Karı maksimize etmek.</a:t>
            </a:r>
          </a:p>
          <a:p>
            <a:pPr lvl="1" eaLnBrk="1" hangingPunct="1"/>
            <a:r>
              <a:rPr lang="tr-TR" altLang="en-US" sz="2800" noProof="0" dirty="0">
                <a:latin typeface="Cambria"/>
                <a:cs typeface="Cambria"/>
              </a:rPr>
              <a:t>Firma rekabetçi olsun olmasın bu her firma için doğrudur.</a:t>
            </a:r>
          </a:p>
          <a:p>
            <a:pPr eaLnBrk="1" hangingPunct="1"/>
            <a:r>
              <a:rPr lang="tr-TR" altLang="en-US" sz="3200" noProof="0" dirty="0">
                <a:latin typeface="Cambria"/>
                <a:cs typeface="Cambria"/>
              </a:rPr>
              <a:t>Kar maksimizasyonu yapan firmanın iki konuyu düşünmesi lazım.</a:t>
            </a:r>
          </a:p>
          <a:p>
            <a:pPr lvl="1" eaLnBrk="1" hangingPunct="1"/>
            <a:r>
              <a:rPr lang="tr-TR" altLang="en-US" sz="2800" noProof="0" dirty="0">
                <a:latin typeface="Cambria"/>
                <a:cs typeface="Cambria"/>
              </a:rPr>
              <a:t>Hasılatlar</a:t>
            </a:r>
          </a:p>
          <a:p>
            <a:pPr lvl="1" eaLnBrk="1" hangingPunct="1"/>
            <a:r>
              <a:rPr lang="tr-TR" altLang="en-US" sz="2800" noProof="0" dirty="0">
                <a:latin typeface="Cambria"/>
                <a:cs typeface="Cambria"/>
              </a:rPr>
              <a:t>Maliyetler</a:t>
            </a:r>
          </a:p>
        </p:txBody>
      </p:sp>
      <p:pic>
        <p:nvPicPr>
          <p:cNvPr id="12292" name="Picture 5" descr="I:\DirkTextbookN\Jpegs(All)\VOLUME_1_MICRO_Class-test\12_PRINECO_CH0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7579" y="4321143"/>
            <a:ext cx="2955925" cy="2160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6884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22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>
          <a:xfrm>
            <a:off x="1981200" y="13"/>
            <a:ext cx="8229600" cy="1527175"/>
          </a:xfrm>
        </p:spPr>
        <p:txBody>
          <a:bodyPr/>
          <a:lstStyle/>
          <a:p>
            <a:r>
              <a:rPr lang="tr-TR" altLang="en-US" noProof="0" dirty="0">
                <a:latin typeface="Cambria"/>
                <a:cs typeface="Cambria"/>
              </a:rPr>
              <a:t>Ekonomik Kar</a:t>
            </a:r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1981200" y="1712913"/>
            <a:ext cx="8229600" cy="4895850"/>
          </a:xfrm>
        </p:spPr>
        <p:txBody>
          <a:bodyPr/>
          <a:lstStyle/>
          <a:p>
            <a:pPr eaLnBrk="1" hangingPunct="1"/>
            <a:r>
              <a:rPr lang="tr-TR" altLang="en-US" sz="2800" noProof="0" dirty="0"/>
              <a:t>Toplam Hasılat (Total </a:t>
            </a:r>
            <a:r>
              <a:rPr lang="tr-TR" altLang="en-US" sz="2800" noProof="0" dirty="0" err="1"/>
              <a:t>Revenue</a:t>
            </a:r>
            <a:r>
              <a:rPr lang="tr-TR" altLang="en-US" sz="2800" noProof="0" dirty="0"/>
              <a:t>: TR)</a:t>
            </a:r>
          </a:p>
          <a:p>
            <a:pPr lvl="1" eaLnBrk="1" hangingPunct="1"/>
            <a:r>
              <a:rPr lang="tr-TR" altLang="en-US" sz="2400" noProof="0" dirty="0"/>
              <a:t>TR = P x </a:t>
            </a:r>
            <a:r>
              <a:rPr lang="tr-TR" altLang="en-US" sz="2400" noProof="0" dirty="0" err="1">
                <a:sym typeface="Symbol" panose="05050102010706020507" pitchFamily="18" charset="2"/>
              </a:rPr>
              <a:t>Q</a:t>
            </a:r>
            <a:endParaRPr lang="tr-TR" altLang="en-US" sz="2400" noProof="0" dirty="0">
              <a:sym typeface="Symbol" panose="05050102010706020507" pitchFamily="18" charset="2"/>
            </a:endParaRPr>
          </a:p>
          <a:p>
            <a:pPr lvl="1" eaLnBrk="1" hangingPunct="1"/>
            <a:r>
              <a:rPr lang="tr-TR" altLang="en-US" sz="2400" noProof="0" dirty="0">
                <a:sym typeface="Symbol" panose="05050102010706020507" pitchFamily="18" charset="2"/>
              </a:rPr>
              <a:t>P: Fiyat</a:t>
            </a:r>
          </a:p>
          <a:p>
            <a:pPr lvl="1" eaLnBrk="1" hangingPunct="1"/>
            <a:r>
              <a:rPr lang="tr-TR" altLang="en-US" sz="2400" noProof="0" dirty="0" err="1">
                <a:sym typeface="Symbol" panose="05050102010706020507" pitchFamily="18" charset="2"/>
              </a:rPr>
              <a:t>Q</a:t>
            </a:r>
            <a:r>
              <a:rPr lang="tr-TR" altLang="en-US" sz="2400" noProof="0" dirty="0">
                <a:sym typeface="Symbol" panose="05050102010706020507" pitchFamily="18" charset="2"/>
              </a:rPr>
              <a:t>: Miktar</a:t>
            </a:r>
          </a:p>
          <a:p>
            <a:pPr eaLnBrk="1" hangingPunct="1"/>
            <a:r>
              <a:rPr lang="tr-TR" altLang="en-US" sz="2800" noProof="0" dirty="0">
                <a:sym typeface="Symbol" panose="05050102010706020507" pitchFamily="18" charset="2"/>
              </a:rPr>
              <a:t>Toplam Maliyet (Total </a:t>
            </a:r>
            <a:r>
              <a:rPr lang="tr-TR" altLang="en-US" sz="2800" noProof="0" dirty="0" err="1">
                <a:sym typeface="Symbol" panose="05050102010706020507" pitchFamily="18" charset="2"/>
              </a:rPr>
              <a:t>Costs</a:t>
            </a:r>
            <a:r>
              <a:rPr lang="tr-TR" altLang="en-US" sz="2800" noProof="0" dirty="0">
                <a:sym typeface="Symbol" panose="05050102010706020507" pitchFamily="18" charset="2"/>
              </a:rPr>
              <a:t>: TC)</a:t>
            </a:r>
          </a:p>
          <a:p>
            <a:pPr lvl="1" eaLnBrk="1" hangingPunct="1"/>
            <a:r>
              <a:rPr lang="tr-TR" altLang="en-US" sz="2400" noProof="0" dirty="0">
                <a:sym typeface="Symbol" panose="05050102010706020507" pitchFamily="18" charset="2"/>
              </a:rPr>
              <a:t>Belli seviyedeki miktar için tüm üretim maliyetleri.</a:t>
            </a:r>
          </a:p>
          <a:p>
            <a:pPr eaLnBrk="1" hangingPunct="1"/>
            <a:r>
              <a:rPr lang="tr-TR" altLang="en-US" sz="2800" noProof="0" dirty="0">
                <a:sym typeface="Symbol" panose="05050102010706020507" pitchFamily="18" charset="2"/>
              </a:rPr>
              <a:t>Toplam Kar (Total Profit: π) </a:t>
            </a:r>
            <a:r>
              <a:rPr lang="tr-TR" altLang="en-US" sz="2800" noProof="0" dirty="0">
                <a:sym typeface="Wingdings" panose="05000000000000000000" pitchFamily="2" charset="2"/>
              </a:rPr>
              <a:t> Ekonomik Kar !!!</a:t>
            </a:r>
            <a:endParaRPr lang="tr-TR" altLang="en-US" sz="2800" noProof="0" dirty="0">
              <a:sym typeface="Symbol" panose="05050102010706020507" pitchFamily="18" charset="2"/>
            </a:endParaRPr>
          </a:p>
          <a:p>
            <a:pPr lvl="1" eaLnBrk="1" hangingPunct="1"/>
            <a:r>
              <a:rPr lang="tr-TR" altLang="en-US" sz="2400" noProof="0" dirty="0">
                <a:sym typeface="Symbol" panose="05050102010706020507" pitchFamily="18" charset="2"/>
              </a:rPr>
              <a:t> π = TR - TC</a:t>
            </a:r>
            <a:endParaRPr lang="tr-TR" altLang="en-US" sz="2400" noProof="0" dirty="0"/>
          </a:p>
        </p:txBody>
      </p:sp>
    </p:spTree>
    <p:extLst>
      <p:ext uri="{BB962C8B-B14F-4D97-AF65-F5344CB8AC3E}">
        <p14:creationId xmlns:p14="http://schemas.microsoft.com/office/powerpoint/2010/main" val="1694229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3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3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33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33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33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noProof="0" dirty="0">
                <a:latin typeface="Cambria"/>
                <a:cs typeface="Cambria"/>
              </a:rPr>
              <a:t>Toplam, Ortalama ve Marjinal Hasılat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noProof="0" dirty="0">
                <a:latin typeface="Cambria"/>
                <a:cs typeface="Cambria"/>
              </a:rPr>
              <a:t>Rekabetçi firma fiyat alıcısı olduğu için, hasılatı değiştirmek için sadece üretilen miktarı değiştirebilir.</a:t>
            </a:r>
          </a:p>
          <a:p>
            <a:endParaRPr lang="tr-TR" noProof="0" dirty="0">
              <a:latin typeface="Cambria"/>
              <a:cs typeface="Cambria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5830793"/>
              </p:ext>
            </p:extLst>
          </p:nvPr>
        </p:nvGraphicFramePr>
        <p:xfrm>
          <a:off x="779463" y="3567113"/>
          <a:ext cx="10636250" cy="292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9" name="Equation" r:id="rId4" imgW="4673600" imgH="1282700" progId="Equation.3">
                  <p:embed/>
                </p:oleObj>
              </mc:Choice>
              <mc:Fallback>
                <p:oleObj name="Equation" r:id="rId4" imgW="4673600" imgH="1282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79463" y="3567113"/>
                        <a:ext cx="10636250" cy="292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30337975"/>
      </p:ext>
    </p:extLst>
  </p:cSld>
  <p:clrMapOvr>
    <a:masterClrMapping/>
  </p:clrMapOvr>
</p:sld>
</file>

<file path=ppt/theme/theme1.xml><?xml version="1.0" encoding="utf-8"?>
<a:theme xmlns:a="http://schemas.openxmlformats.org/drawingml/2006/main" name="3_Office Theme">
  <a:themeElements>
    <a:clrScheme name="Kollman Color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290B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Kollman Color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290B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5_Office Theme">
  <a:themeElements>
    <a:clrScheme name="5_Office Them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290B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2409"/>
      </a:accent6>
      <a:hlink>
        <a:srgbClr val="0000FF"/>
      </a:hlink>
      <a:folHlink>
        <a:srgbClr val="800080"/>
      </a:folHlink>
    </a:clrScheme>
    <a:fontScheme name="5_Office Theme">
      <a:majorFont>
        <a:latin typeface="Arial"/>
        <a:ea typeface="MS PGothic"/>
        <a:cs typeface="MS PGothic"/>
      </a:majorFont>
      <a:minorFont>
        <a:latin typeface="Arial"/>
        <a:ea typeface="MS PGothic"/>
        <a:cs typeface="MS PGothic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5_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290B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2409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4_Office Theme">
  <a:themeElements>
    <a:clrScheme name="4_Office Them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290B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2409"/>
      </a:accent6>
      <a:hlink>
        <a:srgbClr val="0000FF"/>
      </a:hlink>
      <a:folHlink>
        <a:srgbClr val="800080"/>
      </a:folHlink>
    </a:clrScheme>
    <a:fontScheme name="4_Office Theme">
      <a:majorFont>
        <a:latin typeface="Arial"/>
        <a:ea typeface="MS PGothic"/>
        <a:cs typeface="Arial"/>
      </a:majorFont>
      <a:minorFont>
        <a:latin typeface="Arial"/>
        <a:ea typeface="MS PGothic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4_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290B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2409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7_Office Theme">
  <a:themeElements>
    <a:clrScheme name="7_Office Them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290B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2409"/>
      </a:accent6>
      <a:hlink>
        <a:srgbClr val="0000FF"/>
      </a:hlink>
      <a:folHlink>
        <a:srgbClr val="800080"/>
      </a:folHlink>
    </a:clrScheme>
    <a:fontScheme name="7_Office Theme">
      <a:majorFont>
        <a:latin typeface="Arial"/>
        <a:ea typeface="MS PGothic"/>
        <a:cs typeface="MS PGothic"/>
      </a:majorFont>
      <a:minorFont>
        <a:latin typeface="Arial"/>
        <a:ea typeface="MS PGothic"/>
        <a:cs typeface="MS PGothic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7_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290B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2409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3294</TotalTime>
  <Words>2538</Words>
  <Application>Microsoft Macintosh PowerPoint</Application>
  <PresentationFormat>Widescreen</PresentationFormat>
  <Paragraphs>519</Paragraphs>
  <Slides>57</Slides>
  <Notes>57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7" baseType="lpstr">
      <vt:lpstr>Arial</vt:lpstr>
      <vt:lpstr>Calibri</vt:lpstr>
      <vt:lpstr>Cambria</vt:lpstr>
      <vt:lpstr>Helvetica Neue</vt:lpstr>
      <vt:lpstr>3_Office Theme</vt:lpstr>
      <vt:lpstr>Office Theme</vt:lpstr>
      <vt:lpstr>5_Office Theme</vt:lpstr>
      <vt:lpstr>4_Office Theme</vt:lpstr>
      <vt:lpstr>7_Office Theme</vt:lpstr>
      <vt:lpstr>Equation</vt:lpstr>
      <vt:lpstr>Ekonomi</vt:lpstr>
      <vt:lpstr>Hafta #7 Konu Başlıkları</vt:lpstr>
      <vt:lpstr>Tam Rekabet</vt:lpstr>
      <vt:lpstr>Bu Piyasalar Gerçekten “Tam” Rekabetçi mi?</vt:lpstr>
      <vt:lpstr>Ekonomi: Two and a Half Men</vt:lpstr>
      <vt:lpstr>Piyasa vs. Tam Rekabetçi Firma</vt:lpstr>
      <vt:lpstr>Firma için Üretim ve Kar</vt:lpstr>
      <vt:lpstr>Ekonomik Kar</vt:lpstr>
      <vt:lpstr>Toplam, Ortalama ve Marjinal Hasılat</vt:lpstr>
      <vt:lpstr>Toplam ve Marjinal Maliyet</vt:lpstr>
      <vt:lpstr>Genel Kar Maksimizasyonu Kuralı</vt:lpstr>
      <vt:lpstr>Rekabetçi Firma için  Kar Maksimizasyonu Kuralı</vt:lpstr>
      <vt:lpstr>Grafik: Kar Maksimizasyonu</vt:lpstr>
      <vt:lpstr>Kar Hesaplaması</vt:lpstr>
      <vt:lpstr>Üretim Miktarına Karar Verme</vt:lpstr>
      <vt:lpstr>Kar Maksimizasyonu</vt:lpstr>
      <vt:lpstr>Kar Hesaplaması</vt:lpstr>
      <vt:lpstr>Kısa-Dönemde Kapama Kararı</vt:lpstr>
      <vt:lpstr>Sinyal Verme / Shut-Down Kararı</vt:lpstr>
      <vt:lpstr>Üretime Devam / Shut-Down Kararı</vt:lpstr>
      <vt:lpstr>Diğer Bir Örnek</vt:lpstr>
      <vt:lpstr>Kısa-Dönemde Kar ve Zarar</vt:lpstr>
      <vt:lpstr>Firmanın Kısa-Dönem Arz Eğrisi</vt:lpstr>
      <vt:lpstr>Firmanın Uzun-Dönem Arz Eğrisi</vt:lpstr>
      <vt:lpstr>Uzun Dönem Giriş/Çıkış Kriterleri</vt:lpstr>
      <vt:lpstr>Kısa-Dönem Piyasa Arz Eğrisi</vt:lpstr>
      <vt:lpstr>Uzun-Dönem Piyasa Arz Eğrisi</vt:lpstr>
      <vt:lpstr>Uzun-Dönem Piyasa Dengesi</vt:lpstr>
      <vt:lpstr>Talepteki Düşüşe Karşı  Kısa-Dönem Ayarlaması</vt:lpstr>
      <vt:lpstr>Talepteki Düşüşe Karşı  Uzun-Dönem Ayarlaması</vt:lpstr>
      <vt:lpstr>Ekonomik Kar</vt:lpstr>
      <vt:lpstr>Animasyonlu Analiz: Uzun-Dönem</vt:lpstr>
      <vt:lpstr>Animasyonlu Analiz: Uzun-Dönem</vt:lpstr>
      <vt:lpstr>Animasyonlu Analiz: Uzun-Dönem</vt:lpstr>
      <vt:lpstr>Animasyonlu Analiz: Uzun-Dönem</vt:lpstr>
      <vt:lpstr>Animasyonlu Analiz: Uzun-Dönem Özet</vt:lpstr>
      <vt:lpstr>Örnek Sorular:  Kısa-Dönem vs. Uzun-Dönem</vt:lpstr>
      <vt:lpstr>Örnek Sorular:  Kısa-Dönem vs. Uzun-Dönem</vt:lpstr>
      <vt:lpstr>Örnek Sorular:  Kısa-Dönem vs. Uzun-Dönem</vt:lpstr>
      <vt:lpstr>Örnek Sorular:  Kısa-Dönem vs. Uzun-Dönem</vt:lpstr>
      <vt:lpstr>Örnek Sorular:  Kısa-Dönem vs. Uzun-Dönem</vt:lpstr>
      <vt:lpstr>Örnek Sorular:  Kısa-Dönem vs. Uzun-Dönem</vt:lpstr>
      <vt:lpstr>Örnek Sorular:  Kısa-Dönem vs. Uzun-Dönem</vt:lpstr>
      <vt:lpstr>Örnek Sorular:  Kısa-Dönem vs. Uzun-Dönem</vt:lpstr>
      <vt:lpstr>Örnek Sorular:  Kısa-Dönem vs. Uzun-Dönem</vt:lpstr>
      <vt:lpstr>Örnek Sorular:  Kısa-Dönem vs. Uzun-Dönem</vt:lpstr>
      <vt:lpstr>Örnek Sorular:  Kısa-Dönem vs. Uzun-Dönem</vt:lpstr>
      <vt:lpstr>Sonuç</vt:lpstr>
      <vt:lpstr>Özet</vt:lpstr>
      <vt:lpstr>Özet</vt:lpstr>
      <vt:lpstr>Özet</vt:lpstr>
      <vt:lpstr>Örnek Sorular</vt:lpstr>
      <vt:lpstr>Örnek Sorular</vt:lpstr>
      <vt:lpstr>Örnek Sorular</vt:lpstr>
      <vt:lpstr>Örnek Sorular</vt:lpstr>
      <vt:lpstr>Örnek Sorular</vt:lpstr>
      <vt:lpstr>Kaynaklar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Fundamentals of Economics EC 205 – Sections 202 and 206</dc:title>
  <dc:creator>Omer Kara</dc:creator>
  <cp:lastModifiedBy>Omer Kara</cp:lastModifiedBy>
  <cp:revision>291</cp:revision>
  <dcterms:created xsi:type="dcterms:W3CDTF">2014-08-10T22:38:12Z</dcterms:created>
  <dcterms:modified xsi:type="dcterms:W3CDTF">2020-05-31T10:21:22Z</dcterms:modified>
</cp:coreProperties>
</file>

<file path=docProps/thumbnail.jpeg>
</file>